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5" r:id="rId5"/>
    <p:sldId id="256" r:id="rId6"/>
    <p:sldId id="257" r:id="rId7"/>
    <p:sldId id="259" r:id="rId8"/>
    <p:sldId id="274" r:id="rId9"/>
    <p:sldId id="271" r:id="rId10"/>
    <p:sldId id="268" r:id="rId11"/>
    <p:sldId id="269" r:id="rId12"/>
    <p:sldId id="270" r:id="rId13"/>
    <p:sldId id="261" r:id="rId14"/>
    <p:sldId id="260" r:id="rId15"/>
    <p:sldId id="272" r:id="rId16"/>
    <p:sldId id="275" r:id="rId17"/>
    <p:sldId id="273" r:id="rId18"/>
    <p:sldId id="266" r:id="rId19"/>
    <p:sldId id="263" r:id="rId20"/>
    <p:sldId id="264"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F05"/>
    <a:srgbClr val="7441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515ABC-A776-4D52-980D-BECDF9AAA464}" v="8" dt="2023-10-29T03:30:44.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4" autoAdjust="0"/>
    <p:restoredTop sz="28200" autoAdjust="0"/>
  </p:normalViewPr>
  <p:slideViewPr>
    <p:cSldViewPr snapToGrid="0">
      <p:cViewPr varScale="1">
        <p:scale>
          <a:sx n="20" d="100"/>
          <a:sy n="20" d="100"/>
        </p:scale>
        <p:origin x="270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or Kuivjogi Fernandes" userId="c5c56a2d-19b0-46c7-b63d-bd7f25f7e327" providerId="ADAL" clId="{C6515ABC-A776-4D52-980D-BECDF9AAA464}"/>
    <pc:docChg chg="modSld">
      <pc:chgData name="Igor Kuivjogi Fernandes" userId="c5c56a2d-19b0-46c7-b63d-bd7f25f7e327" providerId="ADAL" clId="{C6515ABC-A776-4D52-980D-BECDF9AAA464}" dt="2023-10-29T03:30:44.297" v="150"/>
      <pc:docMkLst>
        <pc:docMk/>
      </pc:docMkLst>
      <pc:sldChg chg="modSp mod modAnim">
        <pc:chgData name="Igor Kuivjogi Fernandes" userId="c5c56a2d-19b0-46c7-b63d-bd7f25f7e327" providerId="ADAL" clId="{C6515ABC-A776-4D52-980D-BECDF9AAA464}" dt="2023-10-29T03:30:44.297" v="150"/>
        <pc:sldMkLst>
          <pc:docMk/>
          <pc:sldMk cId="2247102654" sldId="261"/>
        </pc:sldMkLst>
        <pc:spChg chg="mod">
          <ac:chgData name="Igor Kuivjogi Fernandes" userId="c5c56a2d-19b0-46c7-b63d-bd7f25f7e327" providerId="ADAL" clId="{C6515ABC-A776-4D52-980D-BECDF9AAA464}" dt="2023-10-29T03:10:59.225" v="1" actId="115"/>
          <ac:spMkLst>
            <pc:docMk/>
            <pc:sldMk cId="2247102654" sldId="261"/>
            <ac:spMk id="2" creationId="{AEFC6FA4-D358-3E3D-7072-C1B2E968169E}"/>
          </ac:spMkLst>
        </pc:spChg>
        <pc:picChg chg="mod">
          <ac:chgData name="Igor Kuivjogi Fernandes" userId="c5c56a2d-19b0-46c7-b63d-bd7f25f7e327" providerId="ADAL" clId="{C6515ABC-A776-4D52-980D-BECDF9AAA464}" dt="2023-10-29T03:30:09.288" v="120" actId="1037"/>
          <ac:picMkLst>
            <pc:docMk/>
            <pc:sldMk cId="2247102654" sldId="261"/>
            <ac:picMk id="8" creationId="{47351FBC-C533-0AF9-E719-0E1B52BA1FE7}"/>
          </ac:picMkLst>
        </pc:picChg>
        <pc:picChg chg="mod">
          <ac:chgData name="Igor Kuivjogi Fernandes" userId="c5c56a2d-19b0-46c7-b63d-bd7f25f7e327" providerId="ADAL" clId="{C6515ABC-A776-4D52-980D-BECDF9AAA464}" dt="2023-10-29T03:30:13.258" v="144" actId="1037"/>
          <ac:picMkLst>
            <pc:docMk/>
            <pc:sldMk cId="2247102654" sldId="261"/>
            <ac:picMk id="11" creationId="{53142EC3-F4DF-3F3B-CA79-34C068CF85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22FA3-39C5-4D6B-8A8E-3E633C405AB9}" type="datetimeFigureOut">
              <a:rPr lang="pt-BR" smtClean="0"/>
              <a:t>31/10/2023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30519-E920-4A05-A269-77674CDC84C8}" type="slidenum">
              <a:rPr lang="pt-BR" smtClean="0"/>
              <a:t>‹nº›</a:t>
            </a:fld>
            <a:endParaRPr lang="pt-BR"/>
          </a:p>
        </p:txBody>
      </p:sp>
    </p:spTree>
    <p:extLst>
      <p:ext uri="{BB962C8B-B14F-4D97-AF65-F5344CB8AC3E}">
        <p14:creationId xmlns:p14="http://schemas.microsoft.com/office/powerpoint/2010/main" val="371727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rtl="0" fontAlgn="base"/>
            <a:r>
              <a:rPr lang="en-US" sz="1800" b="0" i="0" dirty="0">
                <a:solidFill>
                  <a:srgbClr val="000000"/>
                </a:solidFill>
                <a:effectLst/>
                <a:latin typeface="Calibri" panose="020F0502020204030204" pitchFamily="34" charset="0"/>
              </a:rPr>
              <a:t>The model not only provides information of temporal and special distribution of soil organic carbon, but additionally provides information to address best agricultural management practices.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When we plot the Kinect energy of the entire year of the data we collect it, we can interpret the general trend over time.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We have the Kinect energy on the y axis and the days of the year on the x axis.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Only one year of data is not a reliable way to extrapolate the conclusion or recommendations.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Nevertheless, we can have clues that the model is working the way it is supposed to.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Kinetic energy seems to have a decrease trend in the middle of the graph which aligns with the growing season in Arkansas. </a:t>
            </a:r>
          </a:p>
          <a:p>
            <a:pPr algn="just"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The range of soil organic carbon value has lower ranges during the growing season.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This appears to be related to the trends of precipitation.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When precipitation is higher, kinetic energy is higher when we potentially lose soil organic carbon.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The white gaps between points represent days when precipitation or kinetic energy were equal to zero.</a:t>
            </a:r>
            <a:endParaRPr lang="pt-BR" dirty="0"/>
          </a:p>
        </p:txBody>
      </p:sp>
      <p:sp>
        <p:nvSpPr>
          <p:cNvPr id="4" name="Espaço Reservado para Número de Slide 3"/>
          <p:cNvSpPr>
            <a:spLocks noGrp="1"/>
          </p:cNvSpPr>
          <p:nvPr>
            <p:ph type="sldNum" sz="quarter" idx="5"/>
          </p:nvPr>
        </p:nvSpPr>
        <p:spPr/>
        <p:txBody>
          <a:bodyPr/>
          <a:lstStyle/>
          <a:p>
            <a:fld id="{D4630519-E920-4A05-A269-77674CDC84C8}" type="slidenum">
              <a:rPr lang="pt-BR" smtClean="0"/>
              <a:t>15</a:t>
            </a:fld>
            <a:endParaRPr lang="pt-BR"/>
          </a:p>
        </p:txBody>
      </p:sp>
    </p:spTree>
    <p:extLst>
      <p:ext uri="{BB962C8B-B14F-4D97-AF65-F5344CB8AC3E}">
        <p14:creationId xmlns:p14="http://schemas.microsoft.com/office/powerpoint/2010/main" val="175286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rtl="0" fontAlgn="base"/>
            <a:r>
              <a:rPr lang="en-US" sz="1800" b="0" i="0" dirty="0">
                <a:solidFill>
                  <a:srgbClr val="000000"/>
                </a:solidFill>
                <a:effectLst/>
                <a:latin typeface="Calibri" panose="020F0502020204030204" pitchFamily="34" charset="0"/>
              </a:rPr>
              <a:t>Why can this provide us useful information?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Because trend data for precipitation are suggesting the pattern in Arkansas is changing showing that we have great amount of precipitation outside of the growing season, coupled with longer drought during the growing seasons.   </a:t>
            </a:r>
          </a:p>
          <a:p>
            <a:pPr algn="just" rtl="0" fontAlgn="base"/>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Therefore, management practices like organic amendments should be added only when Kinect energy is low, avoiding when weather pattern could cause the loss of organic material.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However, this model has narrower limitations. </a:t>
            </a:r>
          </a:p>
          <a:p>
            <a:pPr algn="just" rtl="0" fontAlgn="base"/>
            <a:r>
              <a:rPr lang="en-US" sz="1800" b="0" i="0" dirty="0">
                <a:solidFill>
                  <a:srgbClr val="000000"/>
                </a:solidFill>
                <a:effectLst/>
                <a:latin typeface="Calibri" panose="020F0502020204030204" pitchFamily="34" charset="0"/>
              </a:rPr>
              <a:t>It is ecosystem specific, meaning that outside of agricultural setting, the model should be rerun and the relationship between Kinect energy and organic carbon, should be redefined.</a:t>
            </a:r>
          </a:p>
          <a:p>
            <a:pPr algn="just"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Additionally, thermodynamic forces should be added to the model, specifically production of methane and carbon dioxide, that are highly correlated to the soil organic matter turnover and are highly affected by water content.</a:t>
            </a:r>
            <a:endParaRPr lang="en-US" b="0" i="0" dirty="0">
              <a:solidFill>
                <a:srgbClr val="000000"/>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fld id="{D4630519-E920-4A05-A269-77674CDC84C8}" type="slidenum">
              <a:rPr lang="pt-BR" smtClean="0"/>
              <a:t>16</a:t>
            </a:fld>
            <a:endParaRPr lang="pt-BR"/>
          </a:p>
        </p:txBody>
      </p:sp>
    </p:spTree>
    <p:extLst>
      <p:ext uri="{BB962C8B-B14F-4D97-AF65-F5344CB8AC3E}">
        <p14:creationId xmlns:p14="http://schemas.microsoft.com/office/powerpoint/2010/main" val="3829049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rtl="0" fontAlgn="base"/>
            <a:r>
              <a:rPr lang="en-US" sz="1800" b="0" i="0" dirty="0">
                <a:solidFill>
                  <a:srgbClr val="000000"/>
                </a:solidFill>
                <a:effectLst/>
                <a:latin typeface="Calibri" panose="020F0502020204030204" pitchFamily="34" charset="0"/>
              </a:rPr>
              <a:t>Some conclusions that we can extrapolate from this study is that first, to have a reliable trend of soil organic carbon in the soil we need to have at least three years of data.</a:t>
            </a:r>
          </a:p>
          <a:p>
            <a:pPr algn="just"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Calibri" panose="020F0502020204030204" pitchFamily="34" charset="0"/>
              </a:rPr>
              <a:t>However, the temporal analysis of Kinect energy could provide appropriate windows of time for management like residue incorporation and organic amendments.</a:t>
            </a:r>
          </a:p>
          <a:p>
            <a:pPr algn="just" rtl="0" fontAlgn="base"/>
            <a:endParaRPr lang="en-US" sz="1800" b="0" i="0" dirty="0">
              <a:solidFill>
                <a:srgbClr val="000000"/>
              </a:solidFill>
              <a:effectLst/>
              <a:latin typeface="Calibri" panose="020F0502020204030204" pitchFamily="34" charset="0"/>
            </a:endParaRPr>
          </a:p>
          <a:p>
            <a:pPr algn="just" rtl="0" fontAlgn="base"/>
            <a:r>
              <a:rPr lang="en-US" sz="1800" b="0" i="0" dirty="0">
                <a:solidFill>
                  <a:srgbClr val="000000"/>
                </a:solidFill>
                <a:effectLst/>
                <a:latin typeface="Calibri" panose="020F0502020204030204" pitchFamily="34" charset="0"/>
              </a:rPr>
              <a:t>Although we realize that much work needs to be done to build a valid model, preliminary results confirm that the analysis reflects ground truth data.</a:t>
            </a:r>
          </a:p>
          <a:p>
            <a:pPr algn="just" rtl="0" fontAlgn="base"/>
            <a:endParaRPr lang="en-US" sz="1800" b="0" i="0" dirty="0">
              <a:solidFill>
                <a:srgbClr val="000000"/>
              </a:solidFill>
              <a:effectLst/>
              <a:latin typeface="Calibri" panose="020F0502020204030204" pitchFamily="34" charset="0"/>
            </a:endParaRPr>
          </a:p>
          <a:p>
            <a:pPr algn="just" rtl="0" fontAlgn="base"/>
            <a:r>
              <a:rPr lang="en-US" sz="1800" b="0" i="0" dirty="0">
                <a:solidFill>
                  <a:srgbClr val="000000"/>
                </a:solidFill>
                <a:effectLst/>
                <a:latin typeface="Calibri" panose="020F0502020204030204" pitchFamily="34" charset="0"/>
              </a:rPr>
              <a:t>Thank you for your attention and we will be happy to answer any questions that you may have.</a:t>
            </a:r>
            <a:endParaRPr lang="en-US" b="0" i="0" dirty="0">
              <a:solidFill>
                <a:srgbClr val="000000"/>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fld id="{D4630519-E920-4A05-A269-77674CDC84C8}" type="slidenum">
              <a:rPr lang="pt-BR" smtClean="0"/>
              <a:t>17</a:t>
            </a:fld>
            <a:endParaRPr lang="pt-BR"/>
          </a:p>
        </p:txBody>
      </p:sp>
    </p:spTree>
    <p:extLst>
      <p:ext uri="{BB962C8B-B14F-4D97-AF65-F5344CB8AC3E}">
        <p14:creationId xmlns:p14="http://schemas.microsoft.com/office/powerpoint/2010/main" val="2886409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10/31/2023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C:\Users\cwrogers\AppData\Local\Temp\UA-color-left.png">
            <a:extLst>
              <a:ext uri="{FF2B5EF4-FFF2-40B4-BE49-F238E27FC236}">
                <a16:creationId xmlns:a16="http://schemas.microsoft.com/office/drawing/2014/main" id="{B02C722C-8A7B-C736-E9FD-658DE83BA36B}"/>
              </a:ext>
            </a:extLst>
          </p:cNvPr>
          <p:cNvPicPr>
            <a:picLocks noChangeAspect="1" noChangeArrowheads="1"/>
          </p:cNvPicPr>
          <p:nvPr/>
        </p:nvPicPr>
        <p:blipFill>
          <a:blip r:embed="rId2"/>
          <a:stretch>
            <a:fillRect/>
          </a:stretch>
        </p:blipFill>
        <p:spPr bwMode="auto">
          <a:xfrm>
            <a:off x="1740446" y="5029797"/>
            <a:ext cx="8923813" cy="1706334"/>
          </a:xfrm>
          <a:prstGeom prst="rect">
            <a:avLst/>
          </a:prstGeom>
          <a:noFill/>
        </p:spPr>
      </p:pic>
      <p:sp>
        <p:nvSpPr>
          <p:cNvPr id="14" name="Freeform 33">
            <a:extLst>
              <a:ext uri="{FF2B5EF4-FFF2-40B4-BE49-F238E27FC236}">
                <a16:creationId xmlns:a16="http://schemas.microsoft.com/office/drawing/2014/main" id="{070928B1-3E69-44AC-A1EE-B4E4270A7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69172"/>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4" name="TextBox 3">
            <a:extLst>
              <a:ext uri="{FF2B5EF4-FFF2-40B4-BE49-F238E27FC236}">
                <a16:creationId xmlns:a16="http://schemas.microsoft.com/office/drawing/2014/main" id="{A6A0BA2F-AAEA-A515-A111-8F5BD460E84D}"/>
              </a:ext>
            </a:extLst>
          </p:cNvPr>
          <p:cNvSpPr txBox="1"/>
          <p:nvPr/>
        </p:nvSpPr>
        <p:spPr>
          <a:xfrm>
            <a:off x="400762" y="2022450"/>
            <a:ext cx="8915400" cy="1280890"/>
          </a:xfrm>
          <a:prstGeom prst="rect">
            <a:avLst/>
          </a:prstGeom>
        </p:spPr>
        <p:txBody>
          <a:bodyPr vert="horz" lIns="91440" tIns="45720" rIns="91440" bIns="45720" rtlCol="0">
            <a:noAutofit/>
          </a:bodyPr>
          <a:lstStyle/>
          <a:p>
            <a:pPr>
              <a:lnSpc>
                <a:spcPct val="90000"/>
              </a:lnSpc>
              <a:spcBef>
                <a:spcPts val="1000"/>
              </a:spcBef>
              <a:buClr>
                <a:schemeClr val="accent1"/>
              </a:buClr>
              <a:buFont typeface="Wingdings 3"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Igor </a:t>
            </a:r>
            <a:r>
              <a:rPr lang="en-US" sz="2400" dirty="0" err="1">
                <a:solidFill>
                  <a:schemeClr val="tx1">
                    <a:lumMod val="75000"/>
                    <a:lumOff val="25000"/>
                  </a:schemeClr>
                </a:solidFill>
                <a:latin typeface="Arial" panose="020B0604020202020204" pitchFamily="34" charset="0"/>
                <a:cs typeface="Arial" panose="020B0604020202020204" pitchFamily="34" charset="0"/>
              </a:rPr>
              <a:t>Kuivjogi</a:t>
            </a:r>
            <a:r>
              <a:rPr lang="en-US" sz="2400" dirty="0">
                <a:solidFill>
                  <a:schemeClr val="tx1">
                    <a:lumMod val="75000"/>
                    <a:lumOff val="25000"/>
                  </a:schemeClr>
                </a:solidFill>
                <a:latin typeface="Arial" panose="020B0604020202020204" pitchFamily="34" charset="0"/>
                <a:cs typeface="Arial" panose="020B0604020202020204" pitchFamily="34" charset="0"/>
              </a:rPr>
              <a:t> Fernandes</a:t>
            </a:r>
          </a:p>
          <a:p>
            <a:pPr>
              <a:lnSpc>
                <a:spcPct val="90000"/>
              </a:lnSpc>
              <a:spcBef>
                <a:spcPts val="1000"/>
              </a:spcBef>
              <a:buClr>
                <a:schemeClr val="accent1"/>
              </a:buClr>
              <a:buFont typeface="Wingdings 3"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Diego Della Lunga</a:t>
            </a:r>
          </a:p>
          <a:p>
            <a:pPr>
              <a:lnSpc>
                <a:spcPct val="90000"/>
              </a:lnSpc>
              <a:spcBef>
                <a:spcPts val="1000"/>
              </a:spcBef>
              <a:buClr>
                <a:schemeClr val="accent1"/>
              </a:buClr>
              <a:buFont typeface="Wingdings 3"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Gustavo Henrique </a:t>
            </a:r>
            <a:r>
              <a:rPr lang="en-US" sz="2400" dirty="0" err="1">
                <a:solidFill>
                  <a:schemeClr val="tx1">
                    <a:lumMod val="75000"/>
                    <a:lumOff val="25000"/>
                  </a:schemeClr>
                </a:solidFill>
                <a:latin typeface="Arial" panose="020B0604020202020204" pitchFamily="34" charset="0"/>
                <a:cs typeface="Arial" panose="020B0604020202020204" pitchFamily="34" charset="0"/>
              </a:rPr>
              <a:t>Bessa</a:t>
            </a:r>
            <a:r>
              <a:rPr lang="en-US" sz="2400" dirty="0">
                <a:solidFill>
                  <a:schemeClr val="tx1">
                    <a:lumMod val="75000"/>
                    <a:lumOff val="25000"/>
                  </a:schemeClr>
                </a:solidFill>
                <a:latin typeface="Arial" panose="020B0604020202020204" pitchFamily="34" charset="0"/>
                <a:cs typeface="Arial" panose="020B0604020202020204" pitchFamily="34" charset="0"/>
              </a:rPr>
              <a:t> de Lima</a:t>
            </a:r>
          </a:p>
          <a:p>
            <a:pPr>
              <a:lnSpc>
                <a:spcPct val="90000"/>
              </a:lnSpc>
              <a:spcBef>
                <a:spcPts val="1000"/>
              </a:spcBef>
              <a:buClr>
                <a:schemeClr val="accent1"/>
              </a:buClr>
              <a:buFont typeface="Wingdings 3"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Mario Andrés Soto Valencia</a:t>
            </a:r>
          </a:p>
        </p:txBody>
      </p:sp>
      <p:sp>
        <p:nvSpPr>
          <p:cNvPr id="6" name="TextBox 5">
            <a:extLst>
              <a:ext uri="{FF2B5EF4-FFF2-40B4-BE49-F238E27FC236}">
                <a16:creationId xmlns:a16="http://schemas.microsoft.com/office/drawing/2014/main" id="{3298820E-C04E-FFA3-3BFE-8E5D1BDD2701}"/>
              </a:ext>
            </a:extLst>
          </p:cNvPr>
          <p:cNvSpPr txBox="1"/>
          <p:nvPr/>
        </p:nvSpPr>
        <p:spPr>
          <a:xfrm>
            <a:off x="1937699" y="3818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b="1" dirty="0">
                <a:solidFill>
                  <a:schemeClr val="tx1">
                    <a:lumMod val="85000"/>
                    <a:lumOff val="15000"/>
                  </a:schemeClr>
                </a:solidFill>
                <a:latin typeface="Arial" panose="020B0604020202020204" pitchFamily="34" charset="0"/>
                <a:ea typeface="+mj-ea"/>
                <a:cs typeface="Arial" panose="020B0604020202020204" pitchFamily="34" charset="0"/>
              </a:rPr>
              <a:t>SOC Predicted and Tracked through Pedogenic Proxy</a:t>
            </a:r>
          </a:p>
        </p:txBody>
      </p:sp>
    </p:spTree>
    <p:extLst>
      <p:ext uri="{BB962C8B-B14F-4D97-AF65-F5344CB8AC3E}">
        <p14:creationId xmlns:p14="http://schemas.microsoft.com/office/powerpoint/2010/main" val="1450051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671E6D-9DEF-B605-0D68-0FAF0BBE7239}"/>
              </a:ext>
            </a:extLst>
          </p:cNvPr>
          <p:cNvSpPr txBox="1"/>
          <p:nvPr/>
        </p:nvSpPr>
        <p:spPr>
          <a:xfrm>
            <a:off x="583204" y="159252"/>
            <a:ext cx="3302996" cy="341632"/>
          </a:xfrm>
          <a:prstGeom prst="rect">
            <a:avLst/>
          </a:prstGeom>
          <a:noFill/>
        </p:spPr>
        <p:txBody>
          <a:bodyPr wrap="square">
            <a:spAutoFit/>
          </a:bodyPr>
          <a:lstStyle/>
          <a:p>
            <a:pP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Model</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33532FC6-615F-FD5A-F5F2-7D2FD8584CDD}"/>
              </a:ext>
            </a:extLst>
          </p:cNvPr>
          <p:cNvSpPr txBox="1"/>
          <p:nvPr/>
        </p:nvSpPr>
        <p:spPr>
          <a:xfrm>
            <a:off x="9598027" y="216002"/>
            <a:ext cx="1438275" cy="569764"/>
          </a:xfrm>
          <a:prstGeom prst="rect">
            <a:avLst/>
          </a:prstGeom>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log-log</a:t>
            </a:r>
          </a:p>
        </p:txBody>
      </p:sp>
      <p:sp>
        <p:nvSpPr>
          <p:cNvPr id="5" name="TextBox 4">
            <a:extLst>
              <a:ext uri="{FF2B5EF4-FFF2-40B4-BE49-F238E27FC236}">
                <a16:creationId xmlns:a16="http://schemas.microsoft.com/office/drawing/2014/main" id="{100FA26A-F721-D23F-2970-D4722816F5D1}"/>
              </a:ext>
            </a:extLst>
          </p:cNvPr>
          <p:cNvSpPr txBox="1"/>
          <p:nvPr/>
        </p:nvSpPr>
        <p:spPr>
          <a:xfrm>
            <a:off x="2085974" y="3689195"/>
            <a:ext cx="8570295" cy="520282"/>
          </a:xfrm>
          <a:prstGeom prst="rect">
            <a:avLst/>
          </a:prstGeom>
          <a:ln>
            <a:solidFill>
              <a:schemeClr val="tx1"/>
            </a:solidFill>
          </a:ln>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log(</a:t>
            </a:r>
            <a:r>
              <a:rPr lang="en-US" sz="2400" dirty="0" err="1">
                <a:latin typeface="Arial" panose="020B0604020202020204" pitchFamily="34" charset="0"/>
                <a:cs typeface="Arial" panose="020B0604020202020204" pitchFamily="34" charset="0"/>
              </a:rPr>
              <a:t>Y</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 µ + log(</a:t>
            </a:r>
            <a:r>
              <a:rPr lang="en-US" sz="2400" dirty="0" err="1">
                <a:latin typeface="Arial" panose="020B0604020202020204" pitchFamily="34" charset="0"/>
                <a:cs typeface="Arial" panose="020B0604020202020204" pitchFamily="34" charset="0"/>
              </a:rPr>
              <a:t>KE</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c</a:t>
            </a:r>
            <a:r>
              <a:rPr lang="en-US" sz="2400" baseline="-25000" dirty="0" err="1">
                <a:latin typeface="Arial" panose="020B0604020202020204" pitchFamily="34" charset="0"/>
                <a:cs typeface="Arial" panose="020B0604020202020204" pitchFamily="34" charset="0"/>
              </a:rPr>
              <a:t>j</a:t>
            </a: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e</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493F8AA7-A31C-304B-5861-91A9C9D93EE1}"/>
              </a:ext>
            </a:extLst>
          </p:cNvPr>
          <p:cNvSpPr txBox="1"/>
          <p:nvPr/>
        </p:nvSpPr>
        <p:spPr>
          <a:xfrm>
            <a:off x="1771650" y="4333302"/>
            <a:ext cx="10258425" cy="2318367"/>
          </a:xfrm>
          <a:prstGeom prst="rect">
            <a:avLst/>
          </a:prstGeom>
        </p:spPr>
        <p:txBody>
          <a:bodyPr vert="horz" lIns="91440" tIns="45720" rIns="91440" bIns="45720" rtlCol="0">
            <a:normAutofit lnSpcReduction="10000"/>
          </a:bodyPr>
          <a:lstStyle/>
          <a:p>
            <a:pPr marL="342900" indent="-342900">
              <a:spcBef>
                <a:spcPts val="1000"/>
              </a:spcBef>
              <a:buClr>
                <a:schemeClr val="accent1"/>
              </a:buClr>
              <a:buFont typeface="Arial" panose="020B0604020202020204" pitchFamily="34" charset="0"/>
              <a:buChar char="•"/>
            </a:pPr>
            <a:r>
              <a:rPr lang="en-US" sz="2400" dirty="0" err="1">
                <a:latin typeface="Arial" panose="020B0604020202020204" pitchFamily="34" charset="0"/>
                <a:cs typeface="Arial" panose="020B0604020202020204" pitchFamily="34" charset="0"/>
              </a:rPr>
              <a:t>Y</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is the SOC measured in the </a:t>
            </a:r>
            <a:r>
              <a:rPr lang="en-US" sz="2400" dirty="0" err="1">
                <a:latin typeface="Arial" panose="020B0604020202020204" pitchFamily="34" charset="0"/>
                <a:cs typeface="Arial" panose="020B0604020202020204" pitchFamily="34" charset="0"/>
              </a:rPr>
              <a:t>i-th</a:t>
            </a:r>
            <a:r>
              <a:rPr lang="en-US" sz="2400" dirty="0">
                <a:latin typeface="Arial" panose="020B0604020202020204" pitchFamily="34" charset="0"/>
                <a:cs typeface="Arial" panose="020B0604020202020204" pitchFamily="34" charset="0"/>
              </a:rPr>
              <a:t> point and the j-</a:t>
            </a:r>
            <a:r>
              <a:rPr lang="en-US" sz="2400" dirty="0" err="1">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county</a:t>
            </a:r>
          </a:p>
          <a:p>
            <a:pPr marL="342900" indent="-342900">
              <a:spcBef>
                <a:spcPts val="1000"/>
              </a:spcBef>
              <a:buClr>
                <a:schemeClr val="accent1"/>
              </a:buClr>
              <a:buFont typeface="Arial" panose="020B0604020202020204" pitchFamily="34" charset="0"/>
              <a:buChar char="•"/>
            </a:pPr>
            <a:r>
              <a:rPr lang="en-US" sz="2400" dirty="0">
                <a:latin typeface="Arial" panose="020B0604020202020204" pitchFamily="34" charset="0"/>
                <a:cs typeface="Arial" panose="020B0604020202020204" pitchFamily="34" charset="0"/>
              </a:rPr>
              <a:t>µ is the intercept</a:t>
            </a:r>
          </a:p>
          <a:p>
            <a:pPr marL="342900" indent="-342900">
              <a:spcBef>
                <a:spcPts val="1000"/>
              </a:spcBef>
              <a:buClr>
                <a:schemeClr val="accent1"/>
              </a:buClr>
              <a:buFont typeface="Arial" panose="020B0604020202020204" pitchFamily="34" charset="0"/>
              <a:buChar char="•"/>
            </a:pPr>
            <a:r>
              <a:rPr lang="en-US" sz="2400" dirty="0" err="1">
                <a:latin typeface="Arial" panose="020B0604020202020204" pitchFamily="34" charset="0"/>
                <a:cs typeface="Arial" panose="020B0604020202020204" pitchFamily="34" charset="0"/>
              </a:rPr>
              <a:t>KE</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is the kinetic energy fixed effect</a:t>
            </a:r>
          </a:p>
          <a:p>
            <a:pPr marL="342900" indent="-342900">
              <a:spcBef>
                <a:spcPts val="1000"/>
              </a:spcBef>
              <a:buClr>
                <a:schemeClr val="accent1"/>
              </a:buClr>
              <a:buFont typeface="Arial" panose="020B0604020202020204" pitchFamily="34" charset="0"/>
              <a:buChar char="•"/>
            </a:pPr>
            <a:r>
              <a:rPr lang="en-US" sz="2400" b="1" dirty="0" err="1">
                <a:latin typeface="Arial" panose="020B0604020202020204" pitchFamily="34" charset="0"/>
                <a:cs typeface="Arial" panose="020B0604020202020204" pitchFamily="34" charset="0"/>
              </a:rPr>
              <a:t>c</a:t>
            </a:r>
            <a:r>
              <a:rPr lang="en-US" sz="2400" baseline="-25000" dirty="0" err="1">
                <a:latin typeface="Arial" panose="020B0604020202020204" pitchFamily="34" charset="0"/>
                <a:cs typeface="Arial" panose="020B0604020202020204" pitchFamily="34" charset="0"/>
              </a:rPr>
              <a:t>j</a:t>
            </a:r>
            <a:r>
              <a:rPr lang="en-US" sz="2400" dirty="0">
                <a:latin typeface="Arial" panose="020B0604020202020204" pitchFamily="34" charset="0"/>
                <a:cs typeface="Arial" panose="020B0604020202020204" pitchFamily="34" charset="0"/>
              </a:rPr>
              <a:t> is the random effect associated with the j-</a:t>
            </a:r>
            <a:r>
              <a:rPr lang="en-US" sz="2400" dirty="0" err="1">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county, with </a:t>
            </a:r>
            <a:r>
              <a:rPr lang="en-US" sz="2400" b="1" dirty="0" err="1">
                <a:latin typeface="Arial" panose="020B0604020202020204" pitchFamily="34" charset="0"/>
                <a:cs typeface="Arial" panose="020B0604020202020204" pitchFamily="34" charset="0"/>
              </a:rPr>
              <a:t>c</a:t>
            </a:r>
            <a:r>
              <a:rPr lang="en-US" sz="2400" baseline="-25000" dirty="0" err="1">
                <a:latin typeface="Arial" panose="020B0604020202020204" pitchFamily="34" charset="0"/>
                <a:cs typeface="Arial" panose="020B0604020202020204" pitchFamily="34" charset="0"/>
              </a:rPr>
              <a:t>j</a:t>
            </a:r>
            <a:r>
              <a:rPr lang="en-US" sz="2400" dirty="0">
                <a:latin typeface="Arial" panose="020B0604020202020204" pitchFamily="34" charset="0"/>
                <a:cs typeface="Arial" panose="020B0604020202020204" pitchFamily="34" charset="0"/>
              </a:rPr>
              <a:t> ~ N(0, </a:t>
            </a:r>
            <a:r>
              <a:rPr lang="el-GR" sz="2400" dirty="0">
                <a:latin typeface="Arial" panose="020B0604020202020204" pitchFamily="34" charset="0"/>
                <a:cs typeface="Arial" panose="020B0604020202020204" pitchFamily="34" charset="0"/>
              </a:rPr>
              <a:t>σ</a:t>
            </a:r>
            <a:r>
              <a:rPr lang="en-US" sz="2400" baseline="30000" dirty="0">
                <a:latin typeface="Arial" panose="020B0604020202020204" pitchFamily="34" charset="0"/>
                <a:cs typeface="Arial" panose="020B0604020202020204" pitchFamily="34" charset="0"/>
              </a:rPr>
              <a:t>2</a:t>
            </a:r>
            <a:r>
              <a:rPr lang="en-US" sz="2400" baseline="-25000" dirty="0">
                <a:latin typeface="Arial" panose="020B0604020202020204" pitchFamily="34" charset="0"/>
                <a:cs typeface="Arial" panose="020B0604020202020204" pitchFamily="34" charset="0"/>
              </a:rPr>
              <a:t>c </a:t>
            </a:r>
            <a:r>
              <a:rPr lang="en-US" sz="24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a:p>
            <a:pPr marL="342900" indent="-342900">
              <a:spcBef>
                <a:spcPts val="1000"/>
              </a:spcBef>
              <a:buClr>
                <a:schemeClr val="accent1"/>
              </a:buClr>
              <a:buFont typeface="Arial" panose="020B0604020202020204" pitchFamily="34" charset="0"/>
              <a:buChar char="•"/>
            </a:pPr>
            <a:r>
              <a:rPr lang="en-US" sz="2400" b="1" dirty="0" err="1">
                <a:latin typeface="Arial" panose="020B0604020202020204" pitchFamily="34" charset="0"/>
                <a:cs typeface="Arial" panose="020B0604020202020204" pitchFamily="34" charset="0"/>
              </a:rPr>
              <a:t>e</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is the residual of the </a:t>
            </a:r>
            <a:r>
              <a:rPr lang="en-US" sz="2400" dirty="0" err="1">
                <a:latin typeface="Arial" panose="020B0604020202020204" pitchFamily="34" charset="0"/>
                <a:cs typeface="Arial" panose="020B0604020202020204" pitchFamily="34" charset="0"/>
              </a:rPr>
              <a:t>i-th</a:t>
            </a:r>
            <a:r>
              <a:rPr lang="en-US" sz="2400" dirty="0">
                <a:latin typeface="Arial" panose="020B0604020202020204" pitchFamily="34" charset="0"/>
                <a:cs typeface="Arial" panose="020B0604020202020204" pitchFamily="34" charset="0"/>
              </a:rPr>
              <a:t> point and the j-</a:t>
            </a:r>
            <a:r>
              <a:rPr lang="en-US" sz="2400" dirty="0" err="1">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county, with </a:t>
            </a:r>
            <a:r>
              <a:rPr lang="en-US" sz="2400" b="1" dirty="0" err="1">
                <a:latin typeface="Arial" panose="020B0604020202020204" pitchFamily="34" charset="0"/>
                <a:cs typeface="Arial" panose="020B0604020202020204" pitchFamily="34" charset="0"/>
              </a:rPr>
              <a:t>e</a:t>
            </a:r>
            <a:r>
              <a:rPr lang="en-US" sz="2400" baseline="-25000" dirty="0" err="1">
                <a:latin typeface="Arial" panose="020B0604020202020204" pitchFamily="34" charset="0"/>
                <a:cs typeface="Arial" panose="020B0604020202020204" pitchFamily="34" charset="0"/>
              </a:rPr>
              <a:t>ij</a:t>
            </a:r>
            <a:r>
              <a:rPr lang="en-US" sz="2400" dirty="0">
                <a:latin typeface="Arial" panose="020B0604020202020204" pitchFamily="34" charset="0"/>
                <a:cs typeface="Arial" panose="020B0604020202020204" pitchFamily="34" charset="0"/>
              </a:rPr>
              <a:t> ~ N(0, </a:t>
            </a:r>
            <a:r>
              <a:rPr lang="el-GR" sz="2400" dirty="0">
                <a:latin typeface="Arial" panose="020B0604020202020204" pitchFamily="34" charset="0"/>
                <a:cs typeface="Arial" panose="020B0604020202020204" pitchFamily="34" charset="0"/>
              </a:rPr>
              <a:t>σ</a:t>
            </a:r>
            <a:r>
              <a:rPr lang="en-US" sz="2400" baseline="30000" dirty="0">
                <a:latin typeface="Arial" panose="020B0604020202020204" pitchFamily="34" charset="0"/>
                <a:cs typeface="Arial" panose="020B0604020202020204" pitchFamily="34" charset="0"/>
              </a:rPr>
              <a:t>2</a:t>
            </a:r>
            <a:r>
              <a:rPr lang="en-US" sz="2400" baseline="-25000" dirty="0">
                <a:latin typeface="Arial" panose="020B0604020202020204" pitchFamily="34" charset="0"/>
                <a:cs typeface="Arial" panose="020B0604020202020204" pitchFamily="34" charset="0"/>
              </a:rPr>
              <a:t>e </a:t>
            </a:r>
            <a:r>
              <a:rPr lang="en-US" sz="24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a:p>
            <a:pPr marL="342900" indent="-342900">
              <a:spcBef>
                <a:spcPts val="1000"/>
              </a:spcBef>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EFC6FA4-D358-3E3D-7072-C1B2E968169E}"/>
              </a:ext>
            </a:extLst>
          </p:cNvPr>
          <p:cNvSpPr txBox="1"/>
          <p:nvPr/>
        </p:nvSpPr>
        <p:spPr>
          <a:xfrm>
            <a:off x="4761036" y="76451"/>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Modelling</a:t>
            </a:r>
          </a:p>
        </p:txBody>
      </p:sp>
      <p:pic>
        <p:nvPicPr>
          <p:cNvPr id="8" name="Imagem 7" descr="Gráfico, Gráfico de dispersão&#10;&#10;Descrição gerada automaticamente">
            <a:extLst>
              <a:ext uri="{FF2B5EF4-FFF2-40B4-BE49-F238E27FC236}">
                <a16:creationId xmlns:a16="http://schemas.microsoft.com/office/drawing/2014/main" id="{47351FBC-C533-0AF9-E719-0E1B52BA1FE7}"/>
              </a:ext>
            </a:extLst>
          </p:cNvPr>
          <p:cNvPicPr>
            <a:picLocks noChangeAspect="1"/>
          </p:cNvPicPr>
          <p:nvPr/>
        </p:nvPicPr>
        <p:blipFill>
          <a:blip r:embed="rId2"/>
          <a:stretch>
            <a:fillRect/>
          </a:stretch>
        </p:blipFill>
        <p:spPr>
          <a:xfrm>
            <a:off x="2103572" y="733655"/>
            <a:ext cx="3825357" cy="2865082"/>
          </a:xfrm>
          <a:prstGeom prst="rect">
            <a:avLst/>
          </a:prstGeom>
        </p:spPr>
      </p:pic>
      <p:pic>
        <p:nvPicPr>
          <p:cNvPr id="11" name="Imagem 10" descr="Gráfico, Gráfico de dispersão&#10;&#10;Descrição gerada automaticamente">
            <a:extLst>
              <a:ext uri="{FF2B5EF4-FFF2-40B4-BE49-F238E27FC236}">
                <a16:creationId xmlns:a16="http://schemas.microsoft.com/office/drawing/2014/main" id="{53142EC3-F4DF-3F3B-CA79-34C068CF8586}"/>
              </a:ext>
            </a:extLst>
          </p:cNvPr>
          <p:cNvPicPr>
            <a:picLocks noChangeAspect="1"/>
          </p:cNvPicPr>
          <p:nvPr/>
        </p:nvPicPr>
        <p:blipFill>
          <a:blip r:embed="rId3"/>
          <a:stretch>
            <a:fillRect/>
          </a:stretch>
        </p:blipFill>
        <p:spPr>
          <a:xfrm>
            <a:off x="6831226" y="733655"/>
            <a:ext cx="3825357" cy="2865082"/>
          </a:xfrm>
          <a:prstGeom prst="rect">
            <a:avLst/>
          </a:prstGeom>
        </p:spPr>
      </p:pic>
    </p:spTree>
    <p:extLst>
      <p:ext uri="{BB962C8B-B14F-4D97-AF65-F5344CB8AC3E}">
        <p14:creationId xmlns:p14="http://schemas.microsoft.com/office/powerpoint/2010/main" val="224710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671E6D-9DEF-B605-0D68-0FAF0BBE7239}"/>
              </a:ext>
            </a:extLst>
          </p:cNvPr>
          <p:cNvSpPr txBox="1"/>
          <p:nvPr/>
        </p:nvSpPr>
        <p:spPr>
          <a:xfrm>
            <a:off x="583204" y="159252"/>
            <a:ext cx="3302996" cy="341632"/>
          </a:xfrm>
          <a:prstGeom prst="rect">
            <a:avLst/>
          </a:prstGeom>
          <a:noFill/>
        </p:spPr>
        <p:txBody>
          <a:bodyPr wrap="square">
            <a:spAutoFit/>
          </a:bodyPr>
          <a:lstStyle/>
          <a:p>
            <a:pP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Model</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18" name="TextBox 17">
            <a:extLst>
              <a:ext uri="{FF2B5EF4-FFF2-40B4-BE49-F238E27FC236}">
                <a16:creationId xmlns:a16="http://schemas.microsoft.com/office/drawing/2014/main" id="{75FAF141-B32D-1613-8857-03E25E1F726F}"/>
              </a:ext>
            </a:extLst>
          </p:cNvPr>
          <p:cNvSpPr txBox="1"/>
          <p:nvPr/>
        </p:nvSpPr>
        <p:spPr>
          <a:xfrm>
            <a:off x="1609725" y="2211682"/>
            <a:ext cx="10477500" cy="775318"/>
          </a:xfrm>
          <a:prstGeom prst="rect">
            <a:avLst/>
          </a:prstGeom>
        </p:spPr>
        <p:txBody>
          <a:bodyPr vert="horz" lIns="91440" tIns="45720" rIns="91440" bIns="45720" rtlCol="0">
            <a:normAutofit/>
          </a:bodyPr>
          <a:lstStyle/>
          <a:p>
            <a:pPr>
              <a:spcBef>
                <a:spcPts val="1000"/>
              </a:spcBef>
              <a:buClr>
                <a:schemeClr val="accent1"/>
              </a:buClr>
            </a:pPr>
            <a:endParaRPr 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CEFC890-90BE-313A-8E40-F9027F883E83}"/>
              </a:ext>
            </a:extLst>
          </p:cNvPr>
          <p:cNvSpPr txBox="1"/>
          <p:nvPr/>
        </p:nvSpPr>
        <p:spPr>
          <a:xfrm>
            <a:off x="4695603" y="130864"/>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Residuals</a:t>
            </a:r>
          </a:p>
        </p:txBody>
      </p:sp>
      <p:pic>
        <p:nvPicPr>
          <p:cNvPr id="5" name="Imagem 4" descr="Gráfico, Gráfico de dispersão&#10;&#10;Descrição gerada automaticamente">
            <a:extLst>
              <a:ext uri="{FF2B5EF4-FFF2-40B4-BE49-F238E27FC236}">
                <a16:creationId xmlns:a16="http://schemas.microsoft.com/office/drawing/2014/main" id="{69A7CF8D-BDC7-66B6-FC45-5CE551AC5490}"/>
              </a:ext>
            </a:extLst>
          </p:cNvPr>
          <p:cNvPicPr>
            <a:picLocks noChangeAspect="1"/>
          </p:cNvPicPr>
          <p:nvPr/>
        </p:nvPicPr>
        <p:blipFill>
          <a:blip r:embed="rId2"/>
          <a:stretch>
            <a:fillRect/>
          </a:stretch>
        </p:blipFill>
        <p:spPr>
          <a:xfrm>
            <a:off x="2104033" y="742124"/>
            <a:ext cx="3926535" cy="2940862"/>
          </a:xfrm>
          <a:prstGeom prst="rect">
            <a:avLst/>
          </a:prstGeom>
        </p:spPr>
      </p:pic>
      <p:pic>
        <p:nvPicPr>
          <p:cNvPr id="7" name="Imagem 6" descr="Gráfico, Gráfico de linhas&#10;&#10;Descrição gerada automaticamente">
            <a:extLst>
              <a:ext uri="{FF2B5EF4-FFF2-40B4-BE49-F238E27FC236}">
                <a16:creationId xmlns:a16="http://schemas.microsoft.com/office/drawing/2014/main" id="{09020C37-41FA-4F2D-9AE7-CEA3E69F3BC7}"/>
              </a:ext>
            </a:extLst>
          </p:cNvPr>
          <p:cNvPicPr>
            <a:picLocks noChangeAspect="1"/>
          </p:cNvPicPr>
          <p:nvPr/>
        </p:nvPicPr>
        <p:blipFill>
          <a:blip r:embed="rId3"/>
          <a:stretch>
            <a:fillRect/>
          </a:stretch>
        </p:blipFill>
        <p:spPr>
          <a:xfrm>
            <a:off x="6750163" y="750759"/>
            <a:ext cx="3926535" cy="2940862"/>
          </a:xfrm>
          <a:prstGeom prst="rect">
            <a:avLst/>
          </a:prstGeom>
        </p:spPr>
      </p:pic>
      <p:pic>
        <p:nvPicPr>
          <p:cNvPr id="12" name="Imagem 11" descr="Gráfico, Gráfico de dispersão&#10;&#10;Descrição gerada automaticamente">
            <a:extLst>
              <a:ext uri="{FF2B5EF4-FFF2-40B4-BE49-F238E27FC236}">
                <a16:creationId xmlns:a16="http://schemas.microsoft.com/office/drawing/2014/main" id="{C23929F4-EFF7-5EA1-03FC-86BE41E5A1E4}"/>
              </a:ext>
            </a:extLst>
          </p:cNvPr>
          <p:cNvPicPr>
            <a:picLocks noChangeAspect="1"/>
          </p:cNvPicPr>
          <p:nvPr/>
        </p:nvPicPr>
        <p:blipFill>
          <a:blip r:embed="rId4"/>
          <a:stretch>
            <a:fillRect/>
          </a:stretch>
        </p:blipFill>
        <p:spPr>
          <a:xfrm>
            <a:off x="2104032" y="3837623"/>
            <a:ext cx="3926535" cy="2940862"/>
          </a:xfrm>
          <a:prstGeom prst="rect">
            <a:avLst/>
          </a:prstGeom>
        </p:spPr>
      </p:pic>
      <p:pic>
        <p:nvPicPr>
          <p:cNvPr id="14" name="Imagem 13" descr="Gráfico, Gráfico de dispersão&#10;&#10;Descrição gerada automaticamente">
            <a:extLst>
              <a:ext uri="{FF2B5EF4-FFF2-40B4-BE49-F238E27FC236}">
                <a16:creationId xmlns:a16="http://schemas.microsoft.com/office/drawing/2014/main" id="{CA22B95A-DDE4-9A60-7E97-44B09BAE1FDD}"/>
              </a:ext>
            </a:extLst>
          </p:cNvPr>
          <p:cNvPicPr>
            <a:picLocks noChangeAspect="1"/>
          </p:cNvPicPr>
          <p:nvPr/>
        </p:nvPicPr>
        <p:blipFill>
          <a:blip r:embed="rId5"/>
          <a:stretch>
            <a:fillRect/>
          </a:stretch>
        </p:blipFill>
        <p:spPr>
          <a:xfrm>
            <a:off x="6750163" y="3837623"/>
            <a:ext cx="3926535" cy="2940862"/>
          </a:xfrm>
          <a:prstGeom prst="rect">
            <a:avLst/>
          </a:prstGeom>
        </p:spPr>
      </p:pic>
    </p:spTree>
    <p:extLst>
      <p:ext uri="{BB962C8B-B14F-4D97-AF65-F5344CB8AC3E}">
        <p14:creationId xmlns:p14="http://schemas.microsoft.com/office/powerpoint/2010/main" val="29330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9">
            <a:extLst>
              <a:ext uri="{FF2B5EF4-FFF2-40B4-BE49-F238E27FC236}">
                <a16:creationId xmlns:a16="http://schemas.microsoft.com/office/drawing/2014/main" id="{7D828FF6-3AB4-9F67-2A79-2698779CDF7B}"/>
              </a:ext>
            </a:extLst>
          </p:cNvPr>
          <p:cNvGraphicFramePr>
            <a:graphicFrameLocks noGrp="1"/>
          </p:cNvGraphicFramePr>
          <p:nvPr>
            <p:extLst>
              <p:ext uri="{D42A27DB-BD31-4B8C-83A1-F6EECF244321}">
                <p14:modId xmlns:p14="http://schemas.microsoft.com/office/powerpoint/2010/main" val="3773308598"/>
              </p:ext>
            </p:extLst>
          </p:nvPr>
        </p:nvGraphicFramePr>
        <p:xfrm>
          <a:off x="2798802" y="2283164"/>
          <a:ext cx="6217648" cy="1112520"/>
        </p:xfrm>
        <a:graphic>
          <a:graphicData uri="http://schemas.openxmlformats.org/drawingml/2006/table">
            <a:tbl>
              <a:tblPr firstRow="1" bandRow="1">
                <a:tableStyleId>{5C22544A-7EE6-4342-B048-85BDC9FD1C3A}</a:tableStyleId>
              </a:tblPr>
              <a:tblGrid>
                <a:gridCol w="1554412">
                  <a:extLst>
                    <a:ext uri="{9D8B030D-6E8A-4147-A177-3AD203B41FA5}">
                      <a16:colId xmlns:a16="http://schemas.microsoft.com/office/drawing/2014/main" val="1608088075"/>
                    </a:ext>
                  </a:extLst>
                </a:gridCol>
                <a:gridCol w="1554412">
                  <a:extLst>
                    <a:ext uri="{9D8B030D-6E8A-4147-A177-3AD203B41FA5}">
                      <a16:colId xmlns:a16="http://schemas.microsoft.com/office/drawing/2014/main" val="3405579578"/>
                    </a:ext>
                  </a:extLst>
                </a:gridCol>
                <a:gridCol w="1554412">
                  <a:extLst>
                    <a:ext uri="{9D8B030D-6E8A-4147-A177-3AD203B41FA5}">
                      <a16:colId xmlns:a16="http://schemas.microsoft.com/office/drawing/2014/main" val="3291176353"/>
                    </a:ext>
                  </a:extLst>
                </a:gridCol>
                <a:gridCol w="1554412">
                  <a:extLst>
                    <a:ext uri="{9D8B030D-6E8A-4147-A177-3AD203B41FA5}">
                      <a16:colId xmlns:a16="http://schemas.microsoft.com/office/drawing/2014/main" val="4256449543"/>
                    </a:ext>
                  </a:extLst>
                </a:gridCol>
              </a:tblGrid>
              <a:tr h="370840">
                <a:tc>
                  <a:txBody>
                    <a:bodyPr/>
                    <a:lstStyle/>
                    <a:p>
                      <a:endParaRPr lang="en-US" dirty="0"/>
                    </a:p>
                  </a:txBody>
                  <a:tcPr/>
                </a:tc>
                <a:tc>
                  <a:txBody>
                    <a:bodyPr/>
                    <a:lstStyle/>
                    <a:p>
                      <a:r>
                        <a:rPr lang="en-US" dirty="0"/>
                        <a:t>Coefficient</a:t>
                      </a:r>
                    </a:p>
                  </a:txBody>
                  <a:tcPr/>
                </a:tc>
                <a:tc>
                  <a:txBody>
                    <a:bodyPr/>
                    <a:lstStyle/>
                    <a:p>
                      <a:r>
                        <a:rPr lang="en-US" dirty="0"/>
                        <a:t>Std. Error</a:t>
                      </a:r>
                    </a:p>
                  </a:txBody>
                  <a:tcPr/>
                </a:tc>
                <a:tc>
                  <a:txBody>
                    <a:bodyPr/>
                    <a:lstStyle/>
                    <a:p>
                      <a:r>
                        <a:rPr lang="en-US" dirty="0"/>
                        <a:t>p-value</a:t>
                      </a:r>
                    </a:p>
                  </a:txBody>
                  <a:tcPr/>
                </a:tc>
                <a:extLst>
                  <a:ext uri="{0D108BD9-81ED-4DB2-BD59-A6C34878D82A}">
                    <a16:rowId xmlns:a16="http://schemas.microsoft.com/office/drawing/2014/main" val="1331407097"/>
                  </a:ext>
                </a:extLst>
              </a:tr>
              <a:tr h="370840">
                <a:tc>
                  <a:txBody>
                    <a:bodyPr/>
                    <a:lstStyle/>
                    <a:p>
                      <a:r>
                        <a:rPr lang="en-US" dirty="0"/>
                        <a:t>Intercept</a:t>
                      </a:r>
                    </a:p>
                  </a:txBody>
                  <a:tcPr/>
                </a:tc>
                <a:tc>
                  <a:txBody>
                    <a:bodyPr/>
                    <a:lstStyle/>
                    <a:p>
                      <a:r>
                        <a:rPr lang="en-US" dirty="0"/>
                        <a:t>-1.538</a:t>
                      </a:r>
                    </a:p>
                  </a:txBody>
                  <a:tcPr/>
                </a:tc>
                <a:tc>
                  <a:txBody>
                    <a:bodyPr/>
                    <a:lstStyle/>
                    <a:p>
                      <a:r>
                        <a:rPr lang="en-US" dirty="0"/>
                        <a:t>0.342</a:t>
                      </a:r>
                    </a:p>
                  </a:txBody>
                  <a:tcPr/>
                </a:tc>
                <a:tc>
                  <a:txBody>
                    <a:bodyPr/>
                    <a:lstStyle/>
                    <a:p>
                      <a:r>
                        <a:rPr lang="en-US" dirty="0"/>
                        <a:t>1e-05</a:t>
                      </a:r>
                    </a:p>
                  </a:txBody>
                  <a:tcPr/>
                </a:tc>
                <a:extLst>
                  <a:ext uri="{0D108BD9-81ED-4DB2-BD59-A6C34878D82A}">
                    <a16:rowId xmlns:a16="http://schemas.microsoft.com/office/drawing/2014/main" val="136440610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b="0" u="none" dirty="0"/>
                        <a:t>β</a:t>
                      </a:r>
                      <a:r>
                        <a:rPr lang="en-US" b="0" u="none" baseline="-25000" dirty="0"/>
                        <a:t>1</a:t>
                      </a:r>
                    </a:p>
                  </a:txBody>
                  <a:tcPr/>
                </a:tc>
                <a:tc>
                  <a:txBody>
                    <a:bodyPr/>
                    <a:lstStyle/>
                    <a:p>
                      <a:r>
                        <a:rPr lang="en-US" dirty="0"/>
                        <a:t>-0.118</a:t>
                      </a:r>
                    </a:p>
                  </a:txBody>
                  <a:tcPr/>
                </a:tc>
                <a:tc>
                  <a:txBody>
                    <a:bodyPr/>
                    <a:lstStyle/>
                    <a:p>
                      <a:r>
                        <a:rPr lang="en-US" dirty="0"/>
                        <a:t>0.014</a:t>
                      </a:r>
                    </a:p>
                  </a:txBody>
                  <a:tcPr/>
                </a:tc>
                <a:tc>
                  <a:txBody>
                    <a:bodyPr/>
                    <a:lstStyle/>
                    <a:p>
                      <a:r>
                        <a:rPr lang="en-US" dirty="0"/>
                        <a:t>8e-15</a:t>
                      </a:r>
                    </a:p>
                  </a:txBody>
                  <a:tcPr/>
                </a:tc>
                <a:extLst>
                  <a:ext uri="{0D108BD9-81ED-4DB2-BD59-A6C34878D82A}">
                    <a16:rowId xmlns:a16="http://schemas.microsoft.com/office/drawing/2014/main" val="1739579568"/>
                  </a:ext>
                </a:extLst>
              </a:tr>
            </a:tbl>
          </a:graphicData>
        </a:graphic>
      </p:graphicFrame>
      <p:sp>
        <p:nvSpPr>
          <p:cNvPr id="5" name="TextBox 4">
            <a:extLst>
              <a:ext uri="{FF2B5EF4-FFF2-40B4-BE49-F238E27FC236}">
                <a16:creationId xmlns:a16="http://schemas.microsoft.com/office/drawing/2014/main" id="{C61DAEA8-23A0-3A3B-D8D0-7C661901ED9C}"/>
              </a:ext>
            </a:extLst>
          </p:cNvPr>
          <p:cNvSpPr txBox="1"/>
          <p:nvPr/>
        </p:nvSpPr>
        <p:spPr>
          <a:xfrm>
            <a:off x="6198135" y="4447416"/>
            <a:ext cx="3926525" cy="1112520"/>
          </a:xfrm>
          <a:prstGeom prst="rect">
            <a:avLst/>
          </a:prstGeom>
          <a:solidFill>
            <a:schemeClr val="bg1"/>
          </a:solidFill>
        </p:spPr>
        <p:txBody>
          <a:bodyPr vert="horz" lIns="91440" tIns="45720" rIns="91440" bIns="45720" rtlCol="0">
            <a:normAutofit fontScale="92500"/>
          </a:bodyPr>
          <a:lstStyle/>
          <a:p>
            <a:pPr>
              <a:spcBef>
                <a:spcPts val="1000"/>
              </a:spcBef>
              <a:buClr>
                <a:schemeClr val="accent1"/>
              </a:buClr>
            </a:pPr>
            <a:r>
              <a:rPr lang="en-US" sz="2400" dirty="0" err="1">
                <a:latin typeface="Arial" panose="020B0604020202020204" pitchFamily="34" charset="0"/>
                <a:cs typeface="Arial" panose="020B0604020202020204" pitchFamily="34" charset="0"/>
              </a:rPr>
              <a:t>Corr</a:t>
            </a:r>
            <a:r>
              <a:rPr lang="en-US" sz="2400" dirty="0">
                <a:latin typeface="Arial" panose="020B0604020202020204" pitchFamily="34" charset="0"/>
                <a:cs typeface="Arial" panose="020B0604020202020204" pitchFamily="34" charset="0"/>
              </a:rPr>
              <a:t>(y,</a:t>
            </a:r>
            <a:r>
              <a:rPr lang="cy-GB" sz="2400" dirty="0">
                <a:latin typeface="Arial" panose="020B0604020202020204" pitchFamily="34" charset="0"/>
                <a:cs typeface="Arial" panose="020B0604020202020204" pitchFamily="34" charset="0"/>
              </a:rPr>
              <a:t> ŷ) = </a:t>
            </a:r>
            <a:r>
              <a:rPr lang="en-US" sz="2400" dirty="0">
                <a:latin typeface="Arial" panose="020B0604020202020204" pitchFamily="34" charset="0"/>
                <a:cs typeface="Arial" panose="020B0604020202020204" pitchFamily="34" charset="0"/>
              </a:rPr>
              <a:t>0.60</a:t>
            </a:r>
          </a:p>
          <a:p>
            <a:pPr>
              <a:spcBef>
                <a:spcPts val="1000"/>
              </a:spcBef>
              <a:buClr>
                <a:schemeClr val="accent1"/>
              </a:buClr>
            </a:pPr>
            <a:r>
              <a:rPr lang="en-US" sz="2400" dirty="0">
                <a:latin typeface="Arial" panose="020B0604020202020204" pitchFamily="34" charset="0"/>
                <a:cs typeface="Arial" panose="020B0604020202020204" pitchFamily="34" charset="0"/>
              </a:rPr>
              <a:t>ICC = </a:t>
            </a:r>
            <a:r>
              <a:rPr lang="el-GR" sz="2400" dirty="0">
                <a:latin typeface="Arial" panose="020B0604020202020204" pitchFamily="34" charset="0"/>
                <a:cs typeface="Arial" panose="020B0604020202020204" pitchFamily="34" charset="0"/>
              </a:rPr>
              <a:t>σ</a:t>
            </a:r>
            <a:r>
              <a:rPr lang="en-US" sz="2400" baseline="30000" dirty="0">
                <a:latin typeface="Arial" panose="020B0604020202020204" pitchFamily="34" charset="0"/>
                <a:cs typeface="Arial" panose="020B0604020202020204" pitchFamily="34" charset="0"/>
              </a:rPr>
              <a:t>2</a:t>
            </a:r>
            <a:r>
              <a:rPr lang="en-US" sz="2400" baseline="-25000"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 (</a:t>
            </a:r>
            <a:r>
              <a:rPr lang="el-GR" sz="2400" dirty="0">
                <a:latin typeface="Arial" panose="020B0604020202020204" pitchFamily="34" charset="0"/>
                <a:cs typeface="Arial" panose="020B0604020202020204" pitchFamily="34" charset="0"/>
              </a:rPr>
              <a:t>σ</a:t>
            </a:r>
            <a:r>
              <a:rPr lang="en-US" sz="2400" baseline="30000" dirty="0">
                <a:latin typeface="Arial" panose="020B0604020202020204" pitchFamily="34" charset="0"/>
                <a:cs typeface="Arial" panose="020B0604020202020204" pitchFamily="34" charset="0"/>
              </a:rPr>
              <a:t>2</a:t>
            </a:r>
            <a:r>
              <a:rPr lang="en-US" sz="2400" baseline="-25000"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 </a:t>
            </a:r>
            <a:r>
              <a:rPr lang="el-GR" sz="2400" dirty="0">
                <a:latin typeface="Arial" panose="020B0604020202020204" pitchFamily="34" charset="0"/>
                <a:cs typeface="Arial" panose="020B0604020202020204" pitchFamily="34" charset="0"/>
              </a:rPr>
              <a:t>σ</a:t>
            </a:r>
            <a:r>
              <a:rPr lang="en-US" sz="2400" baseline="30000" dirty="0">
                <a:latin typeface="Arial" panose="020B0604020202020204" pitchFamily="34" charset="0"/>
                <a:cs typeface="Arial" panose="020B0604020202020204" pitchFamily="34" charset="0"/>
              </a:rPr>
              <a:t>2</a:t>
            </a:r>
            <a:r>
              <a:rPr lang="en-US" sz="2400" baseline="-25000" dirty="0">
                <a:latin typeface="Arial" panose="020B0604020202020204" pitchFamily="34" charset="0"/>
                <a:cs typeface="Arial" panose="020B0604020202020204" pitchFamily="34" charset="0"/>
              </a:rPr>
              <a:t>e </a:t>
            </a:r>
            <a:r>
              <a:rPr lang="en-US" sz="2400" dirty="0">
                <a:latin typeface="Arial" panose="020B0604020202020204" pitchFamily="34" charset="0"/>
                <a:cs typeface="Arial" panose="020B0604020202020204" pitchFamily="34" charset="0"/>
              </a:rPr>
              <a:t>) = 0.16</a:t>
            </a:r>
          </a:p>
        </p:txBody>
      </p:sp>
      <p:graphicFrame>
        <p:nvGraphicFramePr>
          <p:cNvPr id="6" name="Table 33">
            <a:extLst>
              <a:ext uri="{FF2B5EF4-FFF2-40B4-BE49-F238E27FC236}">
                <a16:creationId xmlns:a16="http://schemas.microsoft.com/office/drawing/2014/main" id="{B7D85AE8-7F83-7AE4-6FEA-7476F4DD22CA}"/>
              </a:ext>
            </a:extLst>
          </p:cNvPr>
          <p:cNvGraphicFramePr>
            <a:graphicFrameLocks noGrp="1"/>
          </p:cNvGraphicFramePr>
          <p:nvPr>
            <p:extLst>
              <p:ext uri="{D42A27DB-BD31-4B8C-83A1-F6EECF244321}">
                <p14:modId xmlns:p14="http://schemas.microsoft.com/office/powerpoint/2010/main" val="1531542105"/>
              </p:ext>
            </p:extLst>
          </p:nvPr>
        </p:nvGraphicFramePr>
        <p:xfrm>
          <a:off x="2798802" y="4447416"/>
          <a:ext cx="3102972" cy="1112520"/>
        </p:xfrm>
        <a:graphic>
          <a:graphicData uri="http://schemas.openxmlformats.org/drawingml/2006/table">
            <a:tbl>
              <a:tblPr firstRow="1" bandRow="1">
                <a:tableStyleId>{5C22544A-7EE6-4342-B048-85BDC9FD1C3A}</a:tableStyleId>
              </a:tblPr>
              <a:tblGrid>
                <a:gridCol w="1551486">
                  <a:extLst>
                    <a:ext uri="{9D8B030D-6E8A-4147-A177-3AD203B41FA5}">
                      <a16:colId xmlns:a16="http://schemas.microsoft.com/office/drawing/2014/main" val="2463921947"/>
                    </a:ext>
                  </a:extLst>
                </a:gridCol>
                <a:gridCol w="1551486">
                  <a:extLst>
                    <a:ext uri="{9D8B030D-6E8A-4147-A177-3AD203B41FA5}">
                      <a16:colId xmlns:a16="http://schemas.microsoft.com/office/drawing/2014/main" val="1487408912"/>
                    </a:ext>
                  </a:extLst>
                </a:gridCol>
              </a:tblGrid>
              <a:tr h="370840">
                <a:tc>
                  <a:txBody>
                    <a:bodyPr/>
                    <a:lstStyle/>
                    <a:p>
                      <a:endParaRPr lang="en-US"/>
                    </a:p>
                  </a:txBody>
                  <a:tcPr/>
                </a:tc>
                <a:tc>
                  <a:txBody>
                    <a:bodyPr/>
                    <a:lstStyle/>
                    <a:p>
                      <a:r>
                        <a:rPr lang="en-US" dirty="0"/>
                        <a:t>Variance</a:t>
                      </a:r>
                    </a:p>
                  </a:txBody>
                  <a:tcPr/>
                </a:tc>
                <a:extLst>
                  <a:ext uri="{0D108BD9-81ED-4DB2-BD59-A6C34878D82A}">
                    <a16:rowId xmlns:a16="http://schemas.microsoft.com/office/drawing/2014/main" val="771569729"/>
                  </a:ext>
                </a:extLst>
              </a:tr>
              <a:tr h="370840">
                <a:tc>
                  <a:txBody>
                    <a:bodyPr/>
                    <a:lstStyle/>
                    <a:p>
                      <a:r>
                        <a:rPr lang="en-US" dirty="0"/>
                        <a:t>County</a:t>
                      </a:r>
                    </a:p>
                  </a:txBody>
                  <a:tcPr/>
                </a:tc>
                <a:tc>
                  <a:txBody>
                    <a:bodyPr/>
                    <a:lstStyle/>
                    <a:p>
                      <a:r>
                        <a:rPr lang="en-US" dirty="0"/>
                        <a:t>0.0272</a:t>
                      </a:r>
                    </a:p>
                  </a:txBody>
                  <a:tcPr/>
                </a:tc>
                <a:extLst>
                  <a:ext uri="{0D108BD9-81ED-4DB2-BD59-A6C34878D82A}">
                    <a16:rowId xmlns:a16="http://schemas.microsoft.com/office/drawing/2014/main" val="2307357813"/>
                  </a:ext>
                </a:extLst>
              </a:tr>
              <a:tr h="370840">
                <a:tc>
                  <a:txBody>
                    <a:bodyPr/>
                    <a:lstStyle/>
                    <a:p>
                      <a:r>
                        <a:rPr lang="en-US" dirty="0"/>
                        <a:t>Residual</a:t>
                      </a:r>
                    </a:p>
                  </a:txBody>
                  <a:tcPr/>
                </a:tc>
                <a:tc>
                  <a:txBody>
                    <a:bodyPr/>
                    <a:lstStyle/>
                    <a:p>
                      <a:r>
                        <a:rPr lang="en-US" dirty="0"/>
                        <a:t>0.1459</a:t>
                      </a:r>
                    </a:p>
                  </a:txBody>
                  <a:tcPr/>
                </a:tc>
                <a:extLst>
                  <a:ext uri="{0D108BD9-81ED-4DB2-BD59-A6C34878D82A}">
                    <a16:rowId xmlns:a16="http://schemas.microsoft.com/office/drawing/2014/main" val="2958711630"/>
                  </a:ext>
                </a:extLst>
              </a:tr>
            </a:tbl>
          </a:graphicData>
        </a:graphic>
      </p:graphicFrame>
      <p:sp>
        <p:nvSpPr>
          <p:cNvPr id="8" name="TextBox 7">
            <a:extLst>
              <a:ext uri="{FF2B5EF4-FFF2-40B4-BE49-F238E27FC236}">
                <a16:creationId xmlns:a16="http://schemas.microsoft.com/office/drawing/2014/main" id="{590564FB-72BC-1B4B-8408-268DBE4ADBF2}"/>
              </a:ext>
            </a:extLst>
          </p:cNvPr>
          <p:cNvSpPr txBox="1"/>
          <p:nvPr/>
        </p:nvSpPr>
        <p:spPr>
          <a:xfrm>
            <a:off x="2798802" y="3954613"/>
            <a:ext cx="2379072" cy="494575"/>
          </a:xfrm>
          <a:prstGeom prst="rect">
            <a:avLst/>
          </a:prstGeom>
          <a:solidFill>
            <a:schemeClr val="bg1"/>
          </a:solidFill>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Random effects</a:t>
            </a:r>
          </a:p>
        </p:txBody>
      </p:sp>
      <p:sp>
        <p:nvSpPr>
          <p:cNvPr id="9" name="TextBox 8">
            <a:extLst>
              <a:ext uri="{FF2B5EF4-FFF2-40B4-BE49-F238E27FC236}">
                <a16:creationId xmlns:a16="http://schemas.microsoft.com/office/drawing/2014/main" id="{B161490C-7F76-FBA0-68AA-56997CF33E33}"/>
              </a:ext>
            </a:extLst>
          </p:cNvPr>
          <p:cNvSpPr txBox="1"/>
          <p:nvPr/>
        </p:nvSpPr>
        <p:spPr>
          <a:xfrm>
            <a:off x="2798802" y="1788589"/>
            <a:ext cx="2379072" cy="494575"/>
          </a:xfrm>
          <a:prstGeom prst="rect">
            <a:avLst/>
          </a:prstGeom>
          <a:solidFill>
            <a:schemeClr val="bg1"/>
          </a:solidFill>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Fixed effects</a:t>
            </a:r>
          </a:p>
        </p:txBody>
      </p:sp>
      <p:sp>
        <p:nvSpPr>
          <p:cNvPr id="13" name="TextBox 12">
            <a:extLst>
              <a:ext uri="{FF2B5EF4-FFF2-40B4-BE49-F238E27FC236}">
                <a16:creationId xmlns:a16="http://schemas.microsoft.com/office/drawing/2014/main" id="{941CDF10-D521-B584-AA1B-A2451B5A3F0C}"/>
              </a:ext>
            </a:extLst>
          </p:cNvPr>
          <p:cNvSpPr txBox="1"/>
          <p:nvPr/>
        </p:nvSpPr>
        <p:spPr>
          <a:xfrm>
            <a:off x="4604589" y="400182"/>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Results</a:t>
            </a:r>
          </a:p>
        </p:txBody>
      </p:sp>
      <p:sp>
        <p:nvSpPr>
          <p:cNvPr id="14" name="TextBox 13">
            <a:extLst>
              <a:ext uri="{FF2B5EF4-FFF2-40B4-BE49-F238E27FC236}">
                <a16:creationId xmlns:a16="http://schemas.microsoft.com/office/drawing/2014/main" id="{E7D04222-ACE4-37A2-0236-C5D8C54B340C}"/>
              </a:ext>
            </a:extLst>
          </p:cNvPr>
          <p:cNvSpPr txBox="1"/>
          <p:nvPr/>
        </p:nvSpPr>
        <p:spPr>
          <a:xfrm>
            <a:off x="583204" y="159252"/>
            <a:ext cx="3302996" cy="341632"/>
          </a:xfrm>
          <a:prstGeom prst="rect">
            <a:avLst/>
          </a:prstGeom>
          <a:noFill/>
        </p:spPr>
        <p:txBody>
          <a:bodyPr wrap="square">
            <a:spAutoFit/>
          </a:bodyPr>
          <a:lstStyle/>
          <a:p>
            <a:pP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Model</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16" name="TextBox 15">
            <a:extLst>
              <a:ext uri="{FF2B5EF4-FFF2-40B4-BE49-F238E27FC236}">
                <a16:creationId xmlns:a16="http://schemas.microsoft.com/office/drawing/2014/main" id="{0F1D61A5-548D-926F-2579-3A351FBFA090}"/>
              </a:ext>
            </a:extLst>
          </p:cNvPr>
          <p:cNvSpPr txBox="1"/>
          <p:nvPr/>
        </p:nvSpPr>
        <p:spPr>
          <a:xfrm>
            <a:off x="6169562" y="3971263"/>
            <a:ext cx="3955098" cy="494575"/>
          </a:xfrm>
          <a:prstGeom prst="rect">
            <a:avLst/>
          </a:prstGeom>
          <a:solidFill>
            <a:schemeClr val="bg1"/>
          </a:solidFill>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Metrics</a:t>
            </a:r>
          </a:p>
        </p:txBody>
      </p:sp>
    </p:spTree>
    <p:extLst>
      <p:ext uri="{BB962C8B-B14F-4D97-AF65-F5344CB8AC3E}">
        <p14:creationId xmlns:p14="http://schemas.microsoft.com/office/powerpoint/2010/main" val="21666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B5AE217-E1B1-1DC5-F860-DA64B0DD67E1}"/>
              </a:ext>
            </a:extLst>
          </p:cNvPr>
          <p:cNvSpPr txBox="1"/>
          <p:nvPr/>
        </p:nvSpPr>
        <p:spPr>
          <a:xfrm>
            <a:off x="1113184" y="1299302"/>
            <a:ext cx="9846364" cy="461665"/>
          </a:xfrm>
          <a:prstGeom prst="rect">
            <a:avLst/>
          </a:prstGeom>
          <a:noFill/>
        </p:spPr>
        <p:txBody>
          <a:bodyPr wrap="square">
            <a:sp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For </a:t>
            </a:r>
            <a:r>
              <a:rPr lang="en-US" sz="2400" b="1"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increase on KE, there is a </a:t>
            </a:r>
            <a:r>
              <a:rPr lang="en-US" sz="2400" b="1" dirty="0">
                <a:latin typeface="Arial" panose="020B0604020202020204" pitchFamily="34" charset="0"/>
                <a:cs typeface="Arial" panose="020B0604020202020204" pitchFamily="34" charset="0"/>
              </a:rPr>
              <a:t>0.118%</a:t>
            </a:r>
            <a:r>
              <a:rPr lang="en-US" sz="2400" dirty="0">
                <a:latin typeface="Arial" panose="020B0604020202020204" pitchFamily="34" charset="0"/>
                <a:cs typeface="Arial" panose="020B0604020202020204" pitchFamily="34" charset="0"/>
              </a:rPr>
              <a:t> decrease in SOC</a:t>
            </a:r>
          </a:p>
        </p:txBody>
      </p:sp>
      <p:sp>
        <p:nvSpPr>
          <p:cNvPr id="13" name="TextBox 12">
            <a:extLst>
              <a:ext uri="{FF2B5EF4-FFF2-40B4-BE49-F238E27FC236}">
                <a16:creationId xmlns:a16="http://schemas.microsoft.com/office/drawing/2014/main" id="{941CDF10-D521-B584-AA1B-A2451B5A3F0C}"/>
              </a:ext>
            </a:extLst>
          </p:cNvPr>
          <p:cNvSpPr txBox="1"/>
          <p:nvPr/>
        </p:nvSpPr>
        <p:spPr>
          <a:xfrm>
            <a:off x="4604589" y="188150"/>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Interpretation</a:t>
            </a:r>
          </a:p>
        </p:txBody>
      </p:sp>
      <p:sp>
        <p:nvSpPr>
          <p:cNvPr id="14" name="TextBox 13">
            <a:extLst>
              <a:ext uri="{FF2B5EF4-FFF2-40B4-BE49-F238E27FC236}">
                <a16:creationId xmlns:a16="http://schemas.microsoft.com/office/drawing/2014/main" id="{E7D04222-ACE4-37A2-0236-C5D8C54B340C}"/>
              </a:ext>
            </a:extLst>
          </p:cNvPr>
          <p:cNvSpPr txBox="1"/>
          <p:nvPr/>
        </p:nvSpPr>
        <p:spPr>
          <a:xfrm>
            <a:off x="583204" y="159252"/>
            <a:ext cx="3302996" cy="341632"/>
          </a:xfrm>
          <a:prstGeom prst="rect">
            <a:avLst/>
          </a:prstGeom>
          <a:noFill/>
        </p:spPr>
        <p:txBody>
          <a:bodyPr wrap="square">
            <a:spAutoFit/>
          </a:bodyPr>
          <a:lstStyle/>
          <a:p>
            <a:pP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Model</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graphicFrame>
        <p:nvGraphicFramePr>
          <p:cNvPr id="2" name="Tabela 1">
            <a:extLst>
              <a:ext uri="{FF2B5EF4-FFF2-40B4-BE49-F238E27FC236}">
                <a16:creationId xmlns:a16="http://schemas.microsoft.com/office/drawing/2014/main" id="{75C68087-A8E1-4C20-10AD-1EBFDCA5E2D4}"/>
              </a:ext>
            </a:extLst>
          </p:cNvPr>
          <p:cNvGraphicFramePr>
            <a:graphicFrameLocks noGrp="1"/>
          </p:cNvGraphicFramePr>
          <p:nvPr>
            <p:extLst>
              <p:ext uri="{D42A27DB-BD31-4B8C-83A1-F6EECF244321}">
                <p14:modId xmlns:p14="http://schemas.microsoft.com/office/powerpoint/2010/main" val="4236395798"/>
              </p:ext>
            </p:extLst>
          </p:nvPr>
        </p:nvGraphicFramePr>
        <p:xfrm>
          <a:off x="1113184" y="2369368"/>
          <a:ext cx="2822712" cy="1112520"/>
        </p:xfrm>
        <a:graphic>
          <a:graphicData uri="http://schemas.openxmlformats.org/drawingml/2006/table">
            <a:tbl>
              <a:tblPr firstRow="1" bandRow="1">
                <a:tableStyleId>{5C22544A-7EE6-4342-B048-85BDC9FD1C3A}</a:tableStyleId>
              </a:tblPr>
              <a:tblGrid>
                <a:gridCol w="1411356">
                  <a:extLst>
                    <a:ext uri="{9D8B030D-6E8A-4147-A177-3AD203B41FA5}">
                      <a16:colId xmlns:a16="http://schemas.microsoft.com/office/drawing/2014/main" val="1120855981"/>
                    </a:ext>
                  </a:extLst>
                </a:gridCol>
                <a:gridCol w="1411356">
                  <a:extLst>
                    <a:ext uri="{9D8B030D-6E8A-4147-A177-3AD203B41FA5}">
                      <a16:colId xmlns:a16="http://schemas.microsoft.com/office/drawing/2014/main" val="2408705913"/>
                    </a:ext>
                  </a:extLst>
                </a:gridCol>
              </a:tblGrid>
              <a:tr h="370840">
                <a:tc>
                  <a:txBody>
                    <a:bodyPr/>
                    <a:lstStyle/>
                    <a:p>
                      <a:endParaRPr lang="pt-BR"/>
                    </a:p>
                  </a:txBody>
                  <a:tcPr/>
                </a:tc>
                <a:tc>
                  <a:txBody>
                    <a:bodyPr/>
                    <a:lstStyle/>
                    <a:p>
                      <a:r>
                        <a:rPr lang="pt-BR" dirty="0" err="1"/>
                        <a:t>Coefficient</a:t>
                      </a:r>
                      <a:endParaRPr lang="pt-BR" dirty="0"/>
                    </a:p>
                  </a:txBody>
                  <a:tcPr/>
                </a:tc>
                <a:extLst>
                  <a:ext uri="{0D108BD9-81ED-4DB2-BD59-A6C34878D82A}">
                    <a16:rowId xmlns:a16="http://schemas.microsoft.com/office/drawing/2014/main" val="1880365884"/>
                  </a:ext>
                </a:extLst>
              </a:tr>
              <a:tr h="370840">
                <a:tc>
                  <a:txBody>
                    <a:bodyPr/>
                    <a:lstStyle/>
                    <a:p>
                      <a:r>
                        <a:rPr lang="pt-BR" dirty="0" err="1"/>
                        <a:t>Intercept</a:t>
                      </a:r>
                      <a:endParaRPr lang="pt-BR" dirty="0"/>
                    </a:p>
                  </a:txBody>
                  <a:tcPr/>
                </a:tc>
                <a:tc>
                  <a:txBody>
                    <a:bodyPr/>
                    <a:lstStyle/>
                    <a:p>
                      <a:r>
                        <a:rPr lang="pt-BR" dirty="0"/>
                        <a:t>-1.538</a:t>
                      </a:r>
                    </a:p>
                  </a:txBody>
                  <a:tcPr/>
                </a:tc>
                <a:extLst>
                  <a:ext uri="{0D108BD9-81ED-4DB2-BD59-A6C34878D82A}">
                    <a16:rowId xmlns:a16="http://schemas.microsoft.com/office/drawing/2014/main" val="1106791168"/>
                  </a:ext>
                </a:extLst>
              </a:tr>
              <a:tr h="370840">
                <a:tc>
                  <a:txBody>
                    <a:bodyPr/>
                    <a:lstStyle/>
                    <a:p>
                      <a:r>
                        <a:rPr lang="el-GR" b="0" u="none" dirty="0"/>
                        <a:t>Β</a:t>
                      </a:r>
                      <a:r>
                        <a:rPr lang="en-US" b="0" u="none" baseline="-25000" dirty="0"/>
                        <a:t>1</a:t>
                      </a:r>
                      <a:endParaRPr lang="pt-BR" dirty="0"/>
                    </a:p>
                  </a:txBody>
                  <a:tcPr/>
                </a:tc>
                <a:tc>
                  <a:txBody>
                    <a:bodyPr/>
                    <a:lstStyle/>
                    <a:p>
                      <a:r>
                        <a:rPr lang="pt-BR" dirty="0">
                          <a:solidFill>
                            <a:srgbClr val="FF0000"/>
                          </a:solidFill>
                        </a:rPr>
                        <a:t>-0.118</a:t>
                      </a:r>
                    </a:p>
                  </a:txBody>
                  <a:tcPr/>
                </a:tc>
                <a:extLst>
                  <a:ext uri="{0D108BD9-81ED-4DB2-BD59-A6C34878D82A}">
                    <a16:rowId xmlns:a16="http://schemas.microsoft.com/office/drawing/2014/main" val="1853807123"/>
                  </a:ext>
                </a:extLst>
              </a:tr>
            </a:tbl>
          </a:graphicData>
        </a:graphic>
      </p:graphicFrame>
      <p:pic>
        <p:nvPicPr>
          <p:cNvPr id="7" name="Imagem 6" descr="Gráfico, Gráfico de linhas&#10;&#10;Descrição gerada automaticamente">
            <a:extLst>
              <a:ext uri="{FF2B5EF4-FFF2-40B4-BE49-F238E27FC236}">
                <a16:creationId xmlns:a16="http://schemas.microsoft.com/office/drawing/2014/main" id="{D785CB55-A36C-ED10-895A-72098A945B8A}"/>
              </a:ext>
            </a:extLst>
          </p:cNvPr>
          <p:cNvPicPr>
            <a:picLocks noChangeAspect="1"/>
          </p:cNvPicPr>
          <p:nvPr/>
        </p:nvPicPr>
        <p:blipFill>
          <a:blip r:embed="rId2"/>
          <a:stretch>
            <a:fillRect/>
          </a:stretch>
        </p:blipFill>
        <p:spPr>
          <a:xfrm>
            <a:off x="4063252" y="2271791"/>
            <a:ext cx="6093359" cy="4563751"/>
          </a:xfrm>
          <a:prstGeom prst="rect">
            <a:avLst/>
          </a:prstGeom>
        </p:spPr>
      </p:pic>
      <p:sp>
        <p:nvSpPr>
          <p:cNvPr id="10" name="TextBox 10">
            <a:extLst>
              <a:ext uri="{FF2B5EF4-FFF2-40B4-BE49-F238E27FC236}">
                <a16:creationId xmlns:a16="http://schemas.microsoft.com/office/drawing/2014/main" id="{E9C4ED23-4BC7-3CBB-BD5C-A4887A2D2206}"/>
              </a:ext>
            </a:extLst>
          </p:cNvPr>
          <p:cNvSpPr txBox="1"/>
          <p:nvPr/>
        </p:nvSpPr>
        <p:spPr>
          <a:xfrm>
            <a:off x="1159566" y="1763960"/>
            <a:ext cx="9846364" cy="461665"/>
          </a:xfrm>
          <a:prstGeom prst="rect">
            <a:avLst/>
          </a:prstGeom>
          <a:noFill/>
        </p:spPr>
        <p:txBody>
          <a:bodyPr wrap="square">
            <a:spAutoFit/>
          </a:bodyPr>
          <a:lstStyle/>
          <a:p>
            <a:pPr>
              <a:spcBef>
                <a:spcPts val="1000"/>
              </a:spcBef>
              <a:buClr>
                <a:schemeClr val="accent1"/>
              </a:buClr>
            </a:pPr>
            <a:r>
              <a:rPr lang="en-US" sz="2400" b="1" dirty="0">
                <a:solidFill>
                  <a:srgbClr val="00B0F0"/>
                </a:solidFill>
                <a:latin typeface="Arial" panose="020B0604020202020204" pitchFamily="34" charset="0"/>
                <a:cs typeface="Arial" panose="020B0604020202020204" pitchFamily="34" charset="0"/>
              </a:rPr>
              <a:t>20%</a:t>
            </a:r>
            <a:r>
              <a:rPr lang="en-US" sz="2400" dirty="0">
                <a:latin typeface="Arial" panose="020B0604020202020204" pitchFamily="34" charset="0"/>
                <a:cs typeface="Arial" panose="020B0604020202020204" pitchFamily="34" charset="0"/>
              </a:rPr>
              <a:t> increase in KE means [(1 + </a:t>
            </a:r>
            <a:r>
              <a:rPr lang="en-US" sz="2400" dirty="0">
                <a:solidFill>
                  <a:srgbClr val="00B0F0"/>
                </a:solidFill>
                <a:latin typeface="Arial" panose="020B0604020202020204" pitchFamily="34" charset="0"/>
                <a:cs typeface="Arial" panose="020B0604020202020204" pitchFamily="34" charset="0"/>
              </a:rPr>
              <a:t>0.2</a:t>
            </a:r>
            <a:r>
              <a:rPr lang="en-US" sz="2400" dirty="0">
                <a:latin typeface="Arial" panose="020B0604020202020204" pitchFamily="34" charset="0"/>
                <a:cs typeface="Arial" panose="020B0604020202020204" pitchFamily="34" charset="0"/>
              </a:rPr>
              <a:t>)</a:t>
            </a:r>
            <a:r>
              <a:rPr lang="en-US" sz="2400" baseline="30000" dirty="0">
                <a:solidFill>
                  <a:srgbClr val="FF0000"/>
                </a:solidFill>
                <a:latin typeface="Arial" panose="020B0604020202020204" pitchFamily="34" charset="0"/>
                <a:cs typeface="Arial" panose="020B0604020202020204" pitchFamily="34" charset="0"/>
              </a:rPr>
              <a:t>-0.118</a:t>
            </a:r>
            <a:r>
              <a:rPr lang="en-US" sz="2400" dirty="0">
                <a:latin typeface="Arial" panose="020B0604020202020204" pitchFamily="34" charset="0"/>
                <a:cs typeface="Arial" panose="020B0604020202020204" pitchFamily="34" charset="0"/>
              </a:rPr>
              <a:t> – 1] * 100% = </a:t>
            </a:r>
            <a:r>
              <a:rPr lang="en-US" sz="2400" b="1" dirty="0">
                <a:latin typeface="Arial" panose="020B0604020202020204" pitchFamily="34" charset="0"/>
                <a:cs typeface="Arial" panose="020B0604020202020204" pitchFamily="34" charset="0"/>
              </a:rPr>
              <a:t>-2.1%</a:t>
            </a:r>
            <a:r>
              <a:rPr lang="en-US" sz="2400" dirty="0">
                <a:latin typeface="Arial" panose="020B0604020202020204" pitchFamily="34" charset="0"/>
                <a:cs typeface="Arial" panose="020B0604020202020204" pitchFamily="34" charset="0"/>
              </a:rPr>
              <a:t> in SOC</a:t>
            </a:r>
          </a:p>
        </p:txBody>
      </p:sp>
    </p:spTree>
    <p:extLst>
      <p:ext uri="{BB962C8B-B14F-4D97-AF65-F5344CB8AC3E}">
        <p14:creationId xmlns:p14="http://schemas.microsoft.com/office/powerpoint/2010/main" val="40773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1CDF10-D521-B584-AA1B-A2451B5A3F0C}"/>
              </a:ext>
            </a:extLst>
          </p:cNvPr>
          <p:cNvSpPr txBox="1"/>
          <p:nvPr/>
        </p:nvSpPr>
        <p:spPr>
          <a:xfrm>
            <a:off x="2877981" y="400182"/>
            <a:ext cx="6123144"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Predictions in a new region</a:t>
            </a:r>
          </a:p>
        </p:txBody>
      </p:sp>
      <p:sp>
        <p:nvSpPr>
          <p:cNvPr id="14" name="TextBox 13">
            <a:extLst>
              <a:ext uri="{FF2B5EF4-FFF2-40B4-BE49-F238E27FC236}">
                <a16:creationId xmlns:a16="http://schemas.microsoft.com/office/drawing/2014/main" id="{E7D04222-ACE4-37A2-0236-C5D8C54B340C}"/>
              </a:ext>
            </a:extLst>
          </p:cNvPr>
          <p:cNvSpPr txBox="1"/>
          <p:nvPr/>
        </p:nvSpPr>
        <p:spPr>
          <a:xfrm>
            <a:off x="583204" y="159252"/>
            <a:ext cx="3302996" cy="341632"/>
          </a:xfrm>
          <a:prstGeom prst="rect">
            <a:avLst/>
          </a:prstGeom>
          <a:noFill/>
        </p:spPr>
        <p:txBody>
          <a:bodyPr wrap="square">
            <a:spAutoFit/>
          </a:bodyPr>
          <a:lstStyle/>
          <a:p>
            <a:pP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Model</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pic>
        <p:nvPicPr>
          <p:cNvPr id="3" name="Picture 2" descr="A map with black dots&#10;&#10;Description automatically generated">
            <a:extLst>
              <a:ext uri="{FF2B5EF4-FFF2-40B4-BE49-F238E27FC236}">
                <a16:creationId xmlns:a16="http://schemas.microsoft.com/office/drawing/2014/main" id="{2C94772A-CFE3-2486-136C-4E24E213D7BA}"/>
              </a:ext>
            </a:extLst>
          </p:cNvPr>
          <p:cNvPicPr>
            <a:picLocks noChangeAspect="1"/>
          </p:cNvPicPr>
          <p:nvPr/>
        </p:nvPicPr>
        <p:blipFill rotWithShape="1">
          <a:blip r:embed="rId2"/>
          <a:srcRect l="26952" r="23394"/>
          <a:stretch/>
        </p:blipFill>
        <p:spPr>
          <a:xfrm>
            <a:off x="1290636" y="1995260"/>
            <a:ext cx="3768512" cy="4386489"/>
          </a:xfrm>
          <a:prstGeom prst="rect">
            <a:avLst/>
          </a:prstGeom>
        </p:spPr>
      </p:pic>
      <p:sp>
        <p:nvSpPr>
          <p:cNvPr id="7" name="TextBox 6">
            <a:extLst>
              <a:ext uri="{FF2B5EF4-FFF2-40B4-BE49-F238E27FC236}">
                <a16:creationId xmlns:a16="http://schemas.microsoft.com/office/drawing/2014/main" id="{FD51BC6C-4588-89EF-CB23-F5622F0882D6}"/>
              </a:ext>
            </a:extLst>
          </p:cNvPr>
          <p:cNvSpPr txBox="1"/>
          <p:nvPr/>
        </p:nvSpPr>
        <p:spPr>
          <a:xfrm>
            <a:off x="7390364" y="1573424"/>
            <a:ext cx="2828926" cy="600172"/>
          </a:xfrm>
          <a:prstGeom prst="rect">
            <a:avLst/>
          </a:prstGeom>
          <a:solidFill>
            <a:schemeClr val="bg1"/>
          </a:solidFill>
        </p:spPr>
        <p:txBody>
          <a:bodyPr vert="horz" lIns="91440" tIns="45720" rIns="91440" bIns="45720" rtlCol="0">
            <a:normAutofit/>
          </a:bodyPr>
          <a:lstStyle/>
          <a:p>
            <a:pPr>
              <a:spcBef>
                <a:spcPts val="1000"/>
              </a:spcBef>
              <a:buClr>
                <a:schemeClr val="accent1"/>
              </a:buClr>
            </a:pPr>
            <a:r>
              <a:rPr lang="en-US" sz="2400" dirty="0" err="1">
                <a:latin typeface="Arial" panose="020B0604020202020204" pitchFamily="34" charset="0"/>
                <a:cs typeface="Arial" panose="020B0604020202020204" pitchFamily="34" charset="0"/>
              </a:rPr>
              <a:t>Corr</a:t>
            </a:r>
            <a:r>
              <a:rPr lang="en-US" sz="2400" dirty="0">
                <a:latin typeface="Arial" panose="020B0604020202020204" pitchFamily="34" charset="0"/>
                <a:cs typeface="Arial" panose="020B0604020202020204" pitchFamily="34" charset="0"/>
              </a:rPr>
              <a:t>(y,</a:t>
            </a:r>
            <a:r>
              <a:rPr lang="cy-GB" sz="2400" dirty="0">
                <a:latin typeface="Arial" panose="020B0604020202020204" pitchFamily="34" charset="0"/>
                <a:cs typeface="Arial" panose="020B0604020202020204" pitchFamily="34" charset="0"/>
              </a:rPr>
              <a:t> ŷ) = </a:t>
            </a:r>
            <a:r>
              <a:rPr lang="en-US" sz="2400" dirty="0">
                <a:latin typeface="Arial" panose="020B0604020202020204" pitchFamily="34" charset="0"/>
                <a:cs typeface="Arial" panose="020B0604020202020204" pitchFamily="34" charset="0"/>
              </a:rPr>
              <a:t>0.54</a:t>
            </a:r>
          </a:p>
        </p:txBody>
      </p:sp>
      <p:sp>
        <p:nvSpPr>
          <p:cNvPr id="12" name="TextBox 11">
            <a:extLst>
              <a:ext uri="{FF2B5EF4-FFF2-40B4-BE49-F238E27FC236}">
                <a16:creationId xmlns:a16="http://schemas.microsoft.com/office/drawing/2014/main" id="{576CD0CE-05EC-5334-E752-509EB986CA9C}"/>
              </a:ext>
            </a:extLst>
          </p:cNvPr>
          <p:cNvSpPr txBox="1"/>
          <p:nvPr/>
        </p:nvSpPr>
        <p:spPr>
          <a:xfrm>
            <a:off x="1290636" y="1475375"/>
            <a:ext cx="3400425" cy="519886"/>
          </a:xfrm>
          <a:prstGeom prst="rect">
            <a:avLst/>
          </a:prstGeom>
          <a:solidFill>
            <a:schemeClr val="bg1"/>
          </a:solidFill>
        </p:spPr>
        <p:txBody>
          <a:bodyPr vert="horz" lIns="91440" tIns="45720" rIns="91440" bIns="45720" rtlCol="0">
            <a:normAutofit/>
          </a:bodyPr>
          <a:lstStyle/>
          <a:p>
            <a:pPr>
              <a:spcBef>
                <a:spcPts val="1000"/>
              </a:spcBef>
              <a:buClr>
                <a:schemeClr val="accent1"/>
              </a:buClr>
            </a:pPr>
            <a:r>
              <a:rPr lang="en-US" sz="2400" dirty="0">
                <a:latin typeface="Arial" panose="020B0604020202020204" pitchFamily="34" charset="0"/>
                <a:cs typeface="Arial" panose="020B0604020202020204" pitchFamily="34" charset="0"/>
              </a:rPr>
              <a:t>Coastal California</a:t>
            </a:r>
          </a:p>
        </p:txBody>
      </p:sp>
      <p:pic>
        <p:nvPicPr>
          <p:cNvPr id="20" name="Picture 19" descr="A graph with black dots and blue line&#10;&#10;Description automatically generated">
            <a:extLst>
              <a:ext uri="{FF2B5EF4-FFF2-40B4-BE49-F238E27FC236}">
                <a16:creationId xmlns:a16="http://schemas.microsoft.com/office/drawing/2014/main" id="{39234D40-056C-5F50-4ED5-22A5E58E33F6}"/>
              </a:ext>
            </a:extLst>
          </p:cNvPr>
          <p:cNvPicPr>
            <a:picLocks noChangeAspect="1"/>
          </p:cNvPicPr>
          <p:nvPr/>
        </p:nvPicPr>
        <p:blipFill rotWithShape="1">
          <a:blip r:embed="rId3"/>
          <a:srcRect l="20174" r="18310"/>
          <a:stretch/>
        </p:blipFill>
        <p:spPr>
          <a:xfrm>
            <a:off x="7377112" y="2172269"/>
            <a:ext cx="3457576" cy="3248478"/>
          </a:xfrm>
          <a:prstGeom prst="rect">
            <a:avLst/>
          </a:prstGeom>
        </p:spPr>
      </p:pic>
      <p:sp>
        <p:nvSpPr>
          <p:cNvPr id="22" name="TextBox 21">
            <a:extLst>
              <a:ext uri="{FF2B5EF4-FFF2-40B4-BE49-F238E27FC236}">
                <a16:creationId xmlns:a16="http://schemas.microsoft.com/office/drawing/2014/main" id="{F74E644C-D8DC-6939-3622-52ADADA64ED5}"/>
              </a:ext>
            </a:extLst>
          </p:cNvPr>
          <p:cNvSpPr txBox="1"/>
          <p:nvPr/>
        </p:nvSpPr>
        <p:spPr>
          <a:xfrm>
            <a:off x="7377113" y="5540015"/>
            <a:ext cx="3457576" cy="774571"/>
          </a:xfrm>
          <a:prstGeom prst="rect">
            <a:avLst/>
          </a:prstGeom>
          <a:solidFill>
            <a:schemeClr val="bg1"/>
          </a:solidFill>
        </p:spPr>
        <p:txBody>
          <a:bodyPr wrap="square">
            <a:spAutoFit/>
          </a:bodyPr>
          <a:lstStyle/>
          <a:p>
            <a:pPr>
              <a:spcBef>
                <a:spcPts val="1000"/>
              </a:spcBef>
              <a:buClr>
                <a:schemeClr val="accent1"/>
              </a:buClr>
            </a:pPr>
            <a:r>
              <a:rPr lang="en-US" dirty="0">
                <a:latin typeface="Arial" panose="020B0604020202020204" pitchFamily="34" charset="0"/>
                <a:cs typeface="Arial" panose="020B0604020202020204" pitchFamily="34" charset="0"/>
              </a:rPr>
              <a:t>County levels are new: </a:t>
            </a:r>
          </a:p>
          <a:p>
            <a:pPr>
              <a:spcBef>
                <a:spcPts val="1000"/>
              </a:spcBef>
              <a:buClr>
                <a:schemeClr val="accent1"/>
              </a:buClr>
            </a:pPr>
            <a:r>
              <a:rPr lang="en-US" dirty="0">
                <a:latin typeface="Arial" panose="020B0604020202020204" pitchFamily="34" charset="0"/>
                <a:cs typeface="Arial" panose="020B0604020202020204" pitchFamily="34" charset="0"/>
              </a:rPr>
              <a:t>population-level predictions</a:t>
            </a:r>
          </a:p>
        </p:txBody>
      </p:sp>
    </p:spTree>
    <p:extLst>
      <p:ext uri="{BB962C8B-B14F-4D97-AF65-F5344CB8AC3E}">
        <p14:creationId xmlns:p14="http://schemas.microsoft.com/office/powerpoint/2010/main" val="353969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732820-36DA-47C6-1EF5-B39E029A34B6}"/>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Arial" panose="020B0604020202020204" pitchFamily="34" charset="0"/>
                <a:ea typeface="+mj-ea"/>
                <a:cs typeface="Arial" panose="020B0604020202020204" pitchFamily="34" charset="0"/>
              </a:rPr>
              <a:t>Implications</a:t>
            </a:r>
          </a:p>
        </p:txBody>
      </p:sp>
      <p:pic>
        <p:nvPicPr>
          <p:cNvPr id="6" name="Picture 5" descr="A graph with numbers and a line&#10;&#10;Description automatically generated">
            <a:extLst>
              <a:ext uri="{FF2B5EF4-FFF2-40B4-BE49-F238E27FC236}">
                <a16:creationId xmlns:a16="http://schemas.microsoft.com/office/drawing/2014/main" id="{77AB2529-F5EC-2839-9B5F-02611A20A320}"/>
              </a:ext>
            </a:extLst>
          </p:cNvPr>
          <p:cNvPicPr>
            <a:picLocks noChangeAspect="1"/>
          </p:cNvPicPr>
          <p:nvPr/>
        </p:nvPicPr>
        <p:blipFill>
          <a:blip r:embed="rId3"/>
          <a:stretch>
            <a:fillRect/>
          </a:stretch>
        </p:blipFill>
        <p:spPr>
          <a:xfrm>
            <a:off x="4305246" y="3989965"/>
            <a:ext cx="4797773" cy="2599489"/>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D3951181-7E9D-6AF3-353B-AA22BA188635}"/>
              </a:ext>
            </a:extLst>
          </p:cNvPr>
          <p:cNvPicPr>
            <a:picLocks noChangeAspect="1"/>
          </p:cNvPicPr>
          <p:nvPr/>
        </p:nvPicPr>
        <p:blipFill>
          <a:blip r:embed="rId4"/>
          <a:stretch>
            <a:fillRect/>
          </a:stretch>
        </p:blipFill>
        <p:spPr>
          <a:xfrm>
            <a:off x="3868165" y="862497"/>
            <a:ext cx="5362263" cy="2905338"/>
          </a:xfrm>
          <a:prstGeom prst="rect">
            <a:avLst/>
          </a:prstGeom>
        </p:spPr>
      </p:pic>
      <p:pic>
        <p:nvPicPr>
          <p:cNvPr id="12" name="Picture 11" descr="A graph with numbers and lines&#10;&#10;Description automatically generated">
            <a:extLst>
              <a:ext uri="{FF2B5EF4-FFF2-40B4-BE49-F238E27FC236}">
                <a16:creationId xmlns:a16="http://schemas.microsoft.com/office/drawing/2014/main" id="{721D7B84-195A-C862-7025-C1E3C1575C27}"/>
              </a:ext>
            </a:extLst>
          </p:cNvPr>
          <p:cNvPicPr>
            <a:picLocks noChangeAspect="1"/>
          </p:cNvPicPr>
          <p:nvPr/>
        </p:nvPicPr>
        <p:blipFill>
          <a:blip r:embed="rId5"/>
          <a:stretch>
            <a:fillRect/>
          </a:stretch>
        </p:blipFill>
        <p:spPr>
          <a:xfrm>
            <a:off x="4366260" y="3989964"/>
            <a:ext cx="4797772" cy="2599490"/>
          </a:xfrm>
          <a:prstGeom prst="rect">
            <a:avLst/>
          </a:prstGeom>
        </p:spPr>
      </p:pic>
      <p:sp>
        <p:nvSpPr>
          <p:cNvPr id="2" name="TextBox 1">
            <a:extLst>
              <a:ext uri="{FF2B5EF4-FFF2-40B4-BE49-F238E27FC236}">
                <a16:creationId xmlns:a16="http://schemas.microsoft.com/office/drawing/2014/main" id="{289C138B-62C7-6BF8-6C5D-DA34EAA9012A}"/>
              </a:ext>
            </a:extLst>
          </p:cNvPr>
          <p:cNvSpPr txBox="1"/>
          <p:nvPr/>
        </p:nvSpPr>
        <p:spPr>
          <a:xfrm>
            <a:off x="4761036" y="149727"/>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Discussion</a:t>
            </a:r>
          </a:p>
        </p:txBody>
      </p:sp>
    </p:spTree>
    <p:extLst>
      <p:ext uri="{BB962C8B-B14F-4D97-AF65-F5344CB8AC3E}">
        <p14:creationId xmlns:p14="http://schemas.microsoft.com/office/powerpoint/2010/main" val="38821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48633A-4E2A-F7D7-B21D-D145AB3138AC}"/>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Arial" panose="020B0604020202020204" pitchFamily="34" charset="0"/>
                <a:ea typeface="+mj-ea"/>
                <a:cs typeface="Arial" panose="020B0604020202020204" pitchFamily="34" charset="0"/>
              </a:rPr>
              <a:t>Impact</a:t>
            </a:r>
          </a:p>
        </p:txBody>
      </p:sp>
      <p:graphicFrame>
        <p:nvGraphicFramePr>
          <p:cNvPr id="5" name="Object 4">
            <a:extLst>
              <a:ext uri="{FF2B5EF4-FFF2-40B4-BE49-F238E27FC236}">
                <a16:creationId xmlns:a16="http://schemas.microsoft.com/office/drawing/2014/main" id="{59AC8B18-D666-CF9E-56BE-BBA2767B3C27}"/>
              </a:ext>
            </a:extLst>
          </p:cNvPr>
          <p:cNvGraphicFramePr>
            <a:graphicFrameLocks noChangeAspect="1"/>
          </p:cNvGraphicFramePr>
          <p:nvPr>
            <p:extLst>
              <p:ext uri="{D42A27DB-BD31-4B8C-83A1-F6EECF244321}">
                <p14:modId xmlns:p14="http://schemas.microsoft.com/office/powerpoint/2010/main" val="2566797636"/>
              </p:ext>
            </p:extLst>
          </p:nvPr>
        </p:nvGraphicFramePr>
        <p:xfrm>
          <a:off x="7767650" y="1878929"/>
          <a:ext cx="3855576" cy="4712371"/>
        </p:xfrm>
        <a:graphic>
          <a:graphicData uri="http://schemas.openxmlformats.org/presentationml/2006/ole">
            <mc:AlternateContent xmlns:mc="http://schemas.openxmlformats.org/markup-compatibility/2006">
              <mc:Choice xmlns:v="urn:schemas-microsoft-com:vml" Requires="v">
                <p:oleObj r:id="rId3" imgW="6743700" imgH="8229600" progId="Grapher.Document">
                  <p:embed/>
                </p:oleObj>
              </mc:Choice>
              <mc:Fallback>
                <p:oleObj r:id="rId3" imgW="6743700" imgH="8229600" progId="Grapher.Document">
                  <p:embed/>
                  <p:pic>
                    <p:nvPicPr>
                      <p:cNvPr id="5" name="Object 4">
                        <a:extLst>
                          <a:ext uri="{FF2B5EF4-FFF2-40B4-BE49-F238E27FC236}">
                            <a16:creationId xmlns:a16="http://schemas.microsoft.com/office/drawing/2014/main" id="{59AC8B18-D666-CF9E-56BE-BBA2767B3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650" y="1878929"/>
                        <a:ext cx="3855576" cy="4712371"/>
                      </a:xfrm>
                      <a:prstGeom prst="rect">
                        <a:avLst/>
                      </a:prstGeom>
                      <a:noFill/>
                    </p:spPr>
                  </p:pic>
                </p:oleObj>
              </mc:Fallback>
            </mc:AlternateContent>
          </a:graphicData>
        </a:graphic>
      </p:graphicFrame>
      <p:pic>
        <p:nvPicPr>
          <p:cNvPr id="7" name="Picture 6" descr="A screen shot of a graph&#10;&#10;Description automatically generated">
            <a:extLst>
              <a:ext uri="{FF2B5EF4-FFF2-40B4-BE49-F238E27FC236}">
                <a16:creationId xmlns:a16="http://schemas.microsoft.com/office/drawing/2014/main" id="{F33CD13E-E408-93B0-2CD9-00F224742E34}"/>
              </a:ext>
            </a:extLst>
          </p:cNvPr>
          <p:cNvPicPr>
            <a:picLocks noChangeAspect="1"/>
          </p:cNvPicPr>
          <p:nvPr/>
        </p:nvPicPr>
        <p:blipFill rotWithShape="1">
          <a:blip r:embed="rId5"/>
          <a:srcRect b="24774"/>
          <a:stretch/>
        </p:blipFill>
        <p:spPr>
          <a:xfrm>
            <a:off x="420428" y="1703397"/>
            <a:ext cx="11202798" cy="3627194"/>
          </a:xfrm>
          <a:prstGeom prst="rect">
            <a:avLst/>
          </a:prstGeom>
        </p:spPr>
      </p:pic>
      <p:sp>
        <p:nvSpPr>
          <p:cNvPr id="8" name="TextBox 7">
            <a:extLst>
              <a:ext uri="{FF2B5EF4-FFF2-40B4-BE49-F238E27FC236}">
                <a16:creationId xmlns:a16="http://schemas.microsoft.com/office/drawing/2014/main" id="{92CE5330-9AAD-A2CB-5F23-0D1C97B52A53}"/>
              </a:ext>
            </a:extLst>
          </p:cNvPr>
          <p:cNvSpPr txBox="1"/>
          <p:nvPr/>
        </p:nvSpPr>
        <p:spPr>
          <a:xfrm>
            <a:off x="1631318" y="1263159"/>
            <a:ext cx="5477782" cy="646331"/>
          </a:xfrm>
          <a:prstGeom prst="rect">
            <a:avLst/>
          </a:prstGeom>
          <a:noFill/>
        </p:spPr>
        <p:txBody>
          <a:bodyPr wrap="none" rtlCol="0">
            <a:spAutoFit/>
          </a:bodyPr>
          <a:lstStyle/>
          <a:p>
            <a:pPr marL="285750" indent="-285750">
              <a:buClr>
                <a:srgbClr val="FF0000"/>
              </a:buClr>
              <a:buFont typeface="Arial" panose="020B0604020202020204" pitchFamily="34" charset="0"/>
              <a:buChar char="•"/>
            </a:pPr>
            <a:r>
              <a:rPr lang="en-US" dirty="0"/>
              <a:t>Ecosystem specific</a:t>
            </a:r>
          </a:p>
          <a:p>
            <a:pPr marL="285750" indent="-285750">
              <a:buClr>
                <a:srgbClr val="FF0000"/>
              </a:buClr>
              <a:buFont typeface="Arial" panose="020B0604020202020204" pitchFamily="34" charset="0"/>
              <a:buChar char="•"/>
            </a:pPr>
            <a:r>
              <a:rPr lang="en-US" dirty="0"/>
              <a:t>Thermodynamic Force of Greenhouse Gases</a:t>
            </a:r>
          </a:p>
        </p:txBody>
      </p:sp>
      <p:sp>
        <p:nvSpPr>
          <p:cNvPr id="2" name="TextBox 1">
            <a:extLst>
              <a:ext uri="{FF2B5EF4-FFF2-40B4-BE49-F238E27FC236}">
                <a16:creationId xmlns:a16="http://schemas.microsoft.com/office/drawing/2014/main" id="{D4D3A651-CB91-3E8F-2336-BDE328374E35}"/>
              </a:ext>
            </a:extLst>
          </p:cNvPr>
          <p:cNvSpPr txBox="1"/>
          <p:nvPr/>
        </p:nvSpPr>
        <p:spPr>
          <a:xfrm>
            <a:off x="4761036" y="149727"/>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Discussion</a:t>
            </a:r>
          </a:p>
        </p:txBody>
      </p:sp>
      <p:pic>
        <p:nvPicPr>
          <p:cNvPr id="1026" name="Picture 2" descr="anomalies">
            <a:extLst>
              <a:ext uri="{FF2B5EF4-FFF2-40B4-BE49-F238E27FC236}">
                <a16:creationId xmlns:a16="http://schemas.microsoft.com/office/drawing/2014/main" id="{77084001-CF20-085F-8D07-A13DA3D05E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3436" y="1622960"/>
            <a:ext cx="9851163" cy="397188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1DB6B8EB-6F1E-8F2F-801A-B396E917B510}"/>
              </a:ext>
            </a:extLst>
          </p:cNvPr>
          <p:cNvCxnSpPr>
            <a:cxnSpLocks/>
          </p:cNvCxnSpPr>
          <p:nvPr/>
        </p:nvCxnSpPr>
        <p:spPr>
          <a:xfrm>
            <a:off x="2245336" y="4667699"/>
            <a:ext cx="877685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A079CB2-4228-77AC-8FF2-D2C405D6D809}"/>
              </a:ext>
            </a:extLst>
          </p:cNvPr>
          <p:cNvCxnSpPr>
            <a:cxnSpLocks/>
          </p:cNvCxnSpPr>
          <p:nvPr/>
        </p:nvCxnSpPr>
        <p:spPr>
          <a:xfrm>
            <a:off x="2245336" y="3467100"/>
            <a:ext cx="877685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013EA8-4038-8375-44BC-72135738896C}"/>
              </a:ext>
            </a:extLst>
          </p:cNvPr>
          <p:cNvSpPr txBox="1"/>
          <p:nvPr/>
        </p:nvSpPr>
        <p:spPr>
          <a:xfrm>
            <a:off x="3730085" y="5761957"/>
            <a:ext cx="5297863" cy="369332"/>
          </a:xfrm>
          <a:prstGeom prst="rect">
            <a:avLst/>
          </a:prstGeom>
          <a:noFill/>
        </p:spPr>
        <p:txBody>
          <a:bodyPr wrap="square" rtlCol="0">
            <a:spAutoFit/>
          </a:bodyPr>
          <a:lstStyle/>
          <a:p>
            <a:pPr algn="ctr"/>
            <a:r>
              <a:rPr lang="en-US" dirty="0"/>
              <a:t>Climate explorer KNMI</a:t>
            </a:r>
          </a:p>
        </p:txBody>
      </p:sp>
      <p:sp>
        <p:nvSpPr>
          <p:cNvPr id="13" name="TextBox 12">
            <a:extLst>
              <a:ext uri="{FF2B5EF4-FFF2-40B4-BE49-F238E27FC236}">
                <a16:creationId xmlns:a16="http://schemas.microsoft.com/office/drawing/2014/main" id="{FAF3ED10-A53B-968A-88D5-25B59203972F}"/>
              </a:ext>
            </a:extLst>
          </p:cNvPr>
          <p:cNvSpPr txBox="1"/>
          <p:nvPr/>
        </p:nvSpPr>
        <p:spPr>
          <a:xfrm>
            <a:off x="3372895" y="5493661"/>
            <a:ext cx="5297863" cy="369332"/>
          </a:xfrm>
          <a:prstGeom prst="rect">
            <a:avLst/>
          </a:prstGeom>
          <a:noFill/>
        </p:spPr>
        <p:txBody>
          <a:bodyPr wrap="square" rtlCol="0">
            <a:spAutoFit/>
          </a:bodyPr>
          <a:lstStyle/>
          <a:p>
            <a:pPr algn="ctr"/>
            <a:r>
              <a:rPr lang="en-US" dirty="0"/>
              <a:t>U.S. Drought Monitor </a:t>
            </a:r>
          </a:p>
        </p:txBody>
      </p:sp>
      <p:pic>
        <p:nvPicPr>
          <p:cNvPr id="15" name="Picture 14" descr="Diagram of a pond with water and plants&#10;&#10;Description automatically generated with medium confidence">
            <a:extLst>
              <a:ext uri="{FF2B5EF4-FFF2-40B4-BE49-F238E27FC236}">
                <a16:creationId xmlns:a16="http://schemas.microsoft.com/office/drawing/2014/main" id="{D582647A-1625-8E63-EC7B-C12A433941CD}"/>
              </a:ext>
            </a:extLst>
          </p:cNvPr>
          <p:cNvPicPr>
            <a:picLocks noChangeAspect="1"/>
          </p:cNvPicPr>
          <p:nvPr/>
        </p:nvPicPr>
        <p:blipFill>
          <a:blip r:embed="rId7"/>
          <a:stretch>
            <a:fillRect/>
          </a:stretch>
        </p:blipFill>
        <p:spPr>
          <a:xfrm>
            <a:off x="1398409" y="2436072"/>
            <a:ext cx="5943600" cy="3598083"/>
          </a:xfrm>
          <a:prstGeom prst="rect">
            <a:avLst/>
          </a:prstGeom>
        </p:spPr>
      </p:pic>
    </p:spTree>
    <p:extLst>
      <p:ext uri="{BB962C8B-B14F-4D97-AF65-F5344CB8AC3E}">
        <p14:creationId xmlns:p14="http://schemas.microsoft.com/office/powerpoint/2010/main" val="28351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94C3-2A26-B9E0-36BE-D7893C2590D4}"/>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mj-lt"/>
                <a:ea typeface="+mj-ea"/>
                <a:cs typeface="+mj-cs"/>
              </a:rPr>
              <a:t>Conclusions</a:t>
            </a:r>
          </a:p>
        </p:txBody>
      </p:sp>
      <p:sp>
        <p:nvSpPr>
          <p:cNvPr id="5" name="TextBox 4">
            <a:extLst>
              <a:ext uri="{FF2B5EF4-FFF2-40B4-BE49-F238E27FC236}">
                <a16:creationId xmlns:a16="http://schemas.microsoft.com/office/drawing/2014/main" id="{1BA75CA3-D160-461F-51AA-1004AB488314}"/>
              </a:ext>
            </a:extLst>
          </p:cNvPr>
          <p:cNvSpPr txBox="1"/>
          <p:nvPr/>
        </p:nvSpPr>
        <p:spPr>
          <a:xfrm>
            <a:off x="7387912" y="1894364"/>
            <a:ext cx="4710782" cy="3046988"/>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US" sz="2400" dirty="0">
                <a:latin typeface="Arial" panose="020B0604020202020204" pitchFamily="34" charset="0"/>
                <a:cs typeface="Arial" panose="020B0604020202020204" pitchFamily="34" charset="0"/>
              </a:rPr>
              <a:t>SOC trend in Lower Mississippi River Valley</a:t>
            </a:r>
          </a:p>
          <a:p>
            <a:pPr marL="285750" indent="-285750">
              <a:buClr>
                <a:srgbClr val="FF0000"/>
              </a:buClr>
              <a:buFont typeface="Arial" panose="020B0604020202020204" pitchFamily="34" charset="0"/>
              <a:buChar char="•"/>
            </a:pPr>
            <a:r>
              <a:rPr lang="en-US" sz="2400" dirty="0">
                <a:latin typeface="Arial" panose="020B0604020202020204" pitchFamily="34" charset="0"/>
                <a:cs typeface="Arial" panose="020B0604020202020204" pitchFamily="34" charset="0"/>
              </a:rPr>
              <a:t>Multi-year time series</a:t>
            </a:r>
          </a:p>
          <a:p>
            <a:pPr marL="285750" indent="-285750">
              <a:buClr>
                <a:srgbClr val="FF0000"/>
              </a:buClr>
              <a:buFont typeface="Arial" panose="020B0604020202020204" pitchFamily="34" charset="0"/>
              <a:buChar char="•"/>
            </a:pPr>
            <a:r>
              <a:rPr lang="en-US" sz="2400" dirty="0">
                <a:latin typeface="Arial" panose="020B0604020202020204" pitchFamily="34" charset="0"/>
                <a:cs typeface="Arial" panose="020B0604020202020204" pitchFamily="34" charset="0"/>
              </a:rPr>
              <a:t>Management for KE</a:t>
            </a:r>
          </a:p>
          <a:p>
            <a:pPr marL="285750" indent="-285750">
              <a:buClr>
                <a:srgbClr val="FF0000"/>
              </a:buClr>
              <a:buFont typeface="Arial" panose="020B0604020202020204" pitchFamily="34" charset="0"/>
              <a:buChar char="•"/>
            </a:pPr>
            <a:r>
              <a:rPr lang="en-US" sz="2400" dirty="0">
                <a:latin typeface="Arial" panose="020B0604020202020204" pitchFamily="34" charset="0"/>
                <a:cs typeface="Arial" panose="020B0604020202020204" pitchFamily="34" charset="0"/>
              </a:rPr>
              <a:t>Residue incorporation</a:t>
            </a:r>
          </a:p>
          <a:p>
            <a:pPr marL="285750" indent="-285750">
              <a:buClr>
                <a:srgbClr val="FF0000"/>
              </a:buClr>
              <a:buFont typeface="Arial" panose="020B0604020202020204" pitchFamily="34" charset="0"/>
              <a:buChar char="•"/>
            </a:pPr>
            <a:r>
              <a:rPr lang="en-US" sz="2400" dirty="0">
                <a:latin typeface="Arial" panose="020B0604020202020204" pitchFamily="34" charset="0"/>
                <a:cs typeface="Arial" panose="020B0604020202020204" pitchFamily="34" charset="0"/>
              </a:rPr>
              <a:t>Organic amendments when KE is low</a:t>
            </a:r>
          </a:p>
          <a:p>
            <a:pPr marL="285750" indent="-285750">
              <a:buClr>
                <a:srgbClr val="FF0000"/>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BF29037-FE7B-793A-4A04-3397D53094DD}"/>
              </a:ext>
            </a:extLst>
          </p:cNvPr>
          <p:cNvSpPr txBox="1"/>
          <p:nvPr/>
        </p:nvSpPr>
        <p:spPr>
          <a:xfrm>
            <a:off x="4246632" y="160909"/>
            <a:ext cx="3454709"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Final Remarks</a:t>
            </a:r>
          </a:p>
        </p:txBody>
      </p:sp>
      <p:pic>
        <p:nvPicPr>
          <p:cNvPr id="6" name="Picture 5" descr="A map of the state of arkansas&#10;&#10;Description automatically generated">
            <a:extLst>
              <a:ext uri="{FF2B5EF4-FFF2-40B4-BE49-F238E27FC236}">
                <a16:creationId xmlns:a16="http://schemas.microsoft.com/office/drawing/2014/main" id="{328BC518-F877-E105-DBDA-F7A36B0CDE06}"/>
              </a:ext>
            </a:extLst>
          </p:cNvPr>
          <p:cNvPicPr>
            <a:picLocks noChangeAspect="1"/>
          </p:cNvPicPr>
          <p:nvPr/>
        </p:nvPicPr>
        <p:blipFill>
          <a:blip r:embed="rId3"/>
          <a:stretch>
            <a:fillRect/>
          </a:stretch>
        </p:blipFill>
        <p:spPr>
          <a:xfrm>
            <a:off x="269710" y="1418253"/>
            <a:ext cx="7024895" cy="4966996"/>
          </a:xfrm>
          <a:prstGeom prst="rect">
            <a:avLst/>
          </a:prstGeom>
        </p:spPr>
      </p:pic>
    </p:spTree>
    <p:extLst>
      <p:ext uri="{BB962C8B-B14F-4D97-AF65-F5344CB8AC3E}">
        <p14:creationId xmlns:p14="http://schemas.microsoft.com/office/powerpoint/2010/main" val="75819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e13feb12-13-ALL-answering-questions-about-the-plan-of-salvation-108503723-iStock_000009311809XXXLargealt.jpg">
            <a:extLst>
              <a:ext uri="{FF2B5EF4-FFF2-40B4-BE49-F238E27FC236}">
                <a16:creationId xmlns:a16="http://schemas.microsoft.com/office/drawing/2014/main" id="{0A3DC048-D691-B0B8-8551-1EF69524E6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388" b="15388"/>
          <a:stretch>
            <a:fillRect/>
          </a:stretch>
        </p:blipFill>
        <p:spPr>
          <a:xfrm>
            <a:off x="2816351" y="1636046"/>
            <a:ext cx="7790689" cy="4987942"/>
          </a:xfrm>
        </p:spPr>
      </p:pic>
      <p:sp>
        <p:nvSpPr>
          <p:cNvPr id="5" name="TextBox 4">
            <a:extLst>
              <a:ext uri="{FF2B5EF4-FFF2-40B4-BE49-F238E27FC236}">
                <a16:creationId xmlns:a16="http://schemas.microsoft.com/office/drawing/2014/main" id="{178CA3F7-D29C-1AF6-F26A-5D67217853F4}"/>
              </a:ext>
            </a:extLst>
          </p:cNvPr>
          <p:cNvSpPr txBox="1"/>
          <p:nvPr/>
        </p:nvSpPr>
        <p:spPr>
          <a:xfrm>
            <a:off x="1937699" y="3818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Questions?</a:t>
            </a:r>
          </a:p>
        </p:txBody>
      </p:sp>
    </p:spTree>
    <p:extLst>
      <p:ext uri="{BB962C8B-B14F-4D97-AF65-F5344CB8AC3E}">
        <p14:creationId xmlns:p14="http://schemas.microsoft.com/office/powerpoint/2010/main" val="346245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6"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7"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8"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9"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1"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2"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3"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4"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6" name="Group 25">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9"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0"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1"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2"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3"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4"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6"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8"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0" name="Rectangle 39">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11">
            <a:extLst>
              <a:ext uri="{FF2B5EF4-FFF2-40B4-BE49-F238E27FC236}">
                <a16:creationId xmlns:a16="http://schemas.microsoft.com/office/drawing/2014/main" id="{0D31E63E-1DE1-4400-9D1A-FA0378B29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4" name="Rectangle 43">
            <a:extLst>
              <a:ext uri="{FF2B5EF4-FFF2-40B4-BE49-F238E27FC236}">
                <a16:creationId xmlns:a16="http://schemas.microsoft.com/office/drawing/2014/main" id="{0C8B6C4B-A867-4D7E-9851-29BB2D603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1CCFBD-2B9E-BA5F-345B-0B300AAC8B74}"/>
              </a:ext>
            </a:extLst>
          </p:cNvPr>
          <p:cNvSpPr txBox="1"/>
          <p:nvPr/>
        </p:nvSpPr>
        <p:spPr>
          <a:xfrm>
            <a:off x="1632899" y="770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Soil Organic Carbon Model: </a:t>
            </a:r>
          </a:p>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a pedogenic approach</a:t>
            </a:r>
          </a:p>
        </p:txBody>
      </p:sp>
      <p:sp>
        <p:nvSpPr>
          <p:cNvPr id="46" name="Rectangle 45">
            <a:extLst>
              <a:ext uri="{FF2B5EF4-FFF2-40B4-BE49-F238E27FC236}">
                <a16:creationId xmlns:a16="http://schemas.microsoft.com/office/drawing/2014/main" id="{470BD5D9-CDC5-465C-9E25-2EB0249FE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DC508909-F27E-C35C-1B56-60A39FCC53F2}"/>
              </a:ext>
            </a:extLst>
          </p:cNvPr>
          <p:cNvSpPr txBox="1"/>
          <p:nvPr/>
        </p:nvSpPr>
        <p:spPr>
          <a:xfrm>
            <a:off x="1012046" y="2372209"/>
            <a:ext cx="4316847" cy="3027276"/>
          </a:xfrm>
          <a:prstGeom prst="rect">
            <a:avLst/>
          </a:prstGeom>
        </p:spPr>
        <p:txBody>
          <a:bodyPr vert="horz" lIns="91440" tIns="45720" rIns="91440" bIns="45720" rtlCol="0">
            <a:noAutofit/>
          </a:bodyPr>
          <a:lstStyle/>
          <a:p>
            <a:pPr marL="342900" indent="-34290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Anthropogenic pressure</a:t>
            </a:r>
          </a:p>
          <a:p>
            <a:pPr marL="342900" indent="-34290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SOM and anthropogenic processes: progressive, regressive.</a:t>
            </a:r>
          </a:p>
          <a:p>
            <a:pPr marL="342900" indent="-34290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Soil properties indicator of soil functions: Potential vs Actual</a:t>
            </a:r>
          </a:p>
          <a:p>
            <a:pPr>
              <a:spcBef>
                <a:spcPts val="1000"/>
              </a:spcBef>
              <a:buClr>
                <a:schemeClr val="accent1"/>
              </a:buClr>
            </a:pPr>
            <a:r>
              <a:rPr lang="en-US" sz="2400" dirty="0">
                <a:solidFill>
                  <a:schemeClr val="tx1">
                    <a:lumMod val="75000"/>
                    <a:lumOff val="25000"/>
                  </a:schemeClr>
                </a:solidFill>
                <a:latin typeface="Arial" panose="020B0604020202020204" pitchFamily="34" charset="0"/>
                <a:cs typeface="Arial" panose="020B0604020202020204" pitchFamily="34" charset="0"/>
              </a:rPr>
              <a:t>              </a:t>
            </a:r>
          </a:p>
        </p:txBody>
      </p:sp>
      <p:pic>
        <p:nvPicPr>
          <p:cNvPr id="6" name="Picture 5" descr="A close up of a rock&#10;&#10;Description automatically generated">
            <a:extLst>
              <a:ext uri="{FF2B5EF4-FFF2-40B4-BE49-F238E27FC236}">
                <a16:creationId xmlns:a16="http://schemas.microsoft.com/office/drawing/2014/main" id="{BFBC264A-B898-2991-E96E-22489F662B3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r="2" b="14592"/>
          <a:stretch/>
        </p:blipFill>
        <p:spPr>
          <a:xfrm rot="5400000">
            <a:off x="5044017" y="2629689"/>
            <a:ext cx="4224006" cy="2708657"/>
          </a:xfrm>
          <a:prstGeom prst="rect">
            <a:avLst/>
          </a:prstGeom>
        </p:spPr>
      </p:pic>
      <p:pic>
        <p:nvPicPr>
          <p:cNvPr id="7" name="Picture 6" descr="A hole in the ground&#10;&#10;Description automatically generated">
            <a:extLst>
              <a:ext uri="{FF2B5EF4-FFF2-40B4-BE49-F238E27FC236}">
                <a16:creationId xmlns:a16="http://schemas.microsoft.com/office/drawing/2014/main" id="{D08522B8-F293-B4F1-E8B1-E806D3ACCC8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3192" r="2" b="1017"/>
          <a:stretch/>
        </p:blipFill>
        <p:spPr>
          <a:xfrm rot="5400000">
            <a:off x="8541731" y="2633533"/>
            <a:ext cx="4167456" cy="2684363"/>
          </a:xfrm>
          <a:prstGeom prst="rect">
            <a:avLst/>
          </a:prstGeom>
        </p:spPr>
      </p:pic>
      <p:sp>
        <p:nvSpPr>
          <p:cNvPr id="48" name="Freeform 11">
            <a:extLst>
              <a:ext uri="{FF2B5EF4-FFF2-40B4-BE49-F238E27FC236}">
                <a16:creationId xmlns:a16="http://schemas.microsoft.com/office/drawing/2014/main" id="{9185F495-8EFA-407B-AAD7-A2F52AE2C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91BC22-5EC0-4A1F-E71B-D0E7148F2153}"/>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Arial" panose="020B0604020202020204" pitchFamily="34" charset="0"/>
                <a:ea typeface="+mj-ea"/>
                <a:cs typeface="Arial" panose="020B0604020202020204" pitchFamily="34" charset="0"/>
              </a:rPr>
              <a:t>Problem Definition</a:t>
            </a:r>
          </a:p>
        </p:txBody>
      </p:sp>
    </p:spTree>
    <p:extLst>
      <p:ext uri="{BB962C8B-B14F-4D97-AF65-F5344CB8AC3E}">
        <p14:creationId xmlns:p14="http://schemas.microsoft.com/office/powerpoint/2010/main" val="183310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D047C6-6281-1CD5-0684-AE1FFC709139}"/>
              </a:ext>
            </a:extLst>
          </p:cNvPr>
          <p:cNvSpPr txBox="1"/>
          <p:nvPr/>
        </p:nvSpPr>
        <p:spPr>
          <a:xfrm>
            <a:off x="457200" y="1805298"/>
            <a:ext cx="5743397" cy="3870755"/>
          </a:xfrm>
          <a:prstGeom prst="rect">
            <a:avLst/>
          </a:prstGeom>
        </p:spPr>
        <p:txBody>
          <a:bodyPr vert="horz" lIns="91440" tIns="45720" rIns="91440" bIns="45720" rtlCol="0">
            <a:noAutofit/>
          </a:bodyPr>
          <a:lstStyle/>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Earth system models: 5 soil-forming factors</a:t>
            </a:r>
          </a:p>
          <a:p>
            <a:pPr marL="285750" indent="-285750">
              <a:spcBef>
                <a:spcPts val="1000"/>
              </a:spcBef>
              <a:buClr>
                <a:schemeClr val="accent1"/>
              </a:buClr>
              <a:buFont typeface="Arial" panose="020B0604020202020204" pitchFamily="34" charset="0"/>
              <a:buChar char="•"/>
            </a:pPr>
            <a:r>
              <a:rPr lang="en-US" sz="2400" dirty="0" err="1">
                <a:solidFill>
                  <a:schemeClr val="tx1">
                    <a:lumMod val="75000"/>
                    <a:lumOff val="25000"/>
                  </a:schemeClr>
                </a:solidFill>
                <a:latin typeface="Arial" panose="020B0604020202020204" pitchFamily="34" charset="0"/>
                <a:cs typeface="Arial" panose="020B0604020202020204" pitchFamily="34" charset="0"/>
              </a:rPr>
              <a:t>Scorpan</a:t>
            </a:r>
            <a:r>
              <a:rPr lang="en-US" sz="2400" dirty="0">
                <a:solidFill>
                  <a:schemeClr val="tx1">
                    <a:lumMod val="75000"/>
                    <a:lumOff val="25000"/>
                  </a:schemeClr>
                </a:solidFill>
                <a:latin typeface="Arial" panose="020B0604020202020204" pitchFamily="34" charset="0"/>
                <a:cs typeface="Arial" panose="020B0604020202020204" pitchFamily="34" charset="0"/>
              </a:rPr>
              <a:t> and spatial predictions</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Assess and monitoring natural resource management</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Kinetic energy: water infiltration</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Runge Model</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Lower Mississippi River Valley</a:t>
            </a:r>
          </a:p>
        </p:txBody>
      </p:sp>
      <p:pic>
        <p:nvPicPr>
          <p:cNvPr id="9" name="Picture 8" descr="A diagram of a plant growing from soil&#10;&#10;Description automatically generated with medium confidence">
            <a:extLst>
              <a:ext uri="{FF2B5EF4-FFF2-40B4-BE49-F238E27FC236}">
                <a16:creationId xmlns:a16="http://schemas.microsoft.com/office/drawing/2014/main" id="{D5D9E942-3D6B-B451-3D03-594626887A1F}"/>
              </a:ext>
            </a:extLst>
          </p:cNvPr>
          <p:cNvPicPr>
            <a:picLocks noChangeAspect="1"/>
          </p:cNvPicPr>
          <p:nvPr/>
        </p:nvPicPr>
        <p:blipFill rotWithShape="1">
          <a:blip r:embed="rId2"/>
          <a:srcRect t="15573" r="4" b="1442"/>
          <a:stretch/>
        </p:blipFill>
        <p:spPr>
          <a:xfrm>
            <a:off x="6464708" y="1718017"/>
            <a:ext cx="5551968" cy="3870755"/>
          </a:xfrm>
          <a:prstGeom prst="rect">
            <a:avLst/>
          </a:prstGeom>
        </p:spPr>
      </p:pic>
      <p:sp>
        <p:nvSpPr>
          <p:cNvPr id="12" name="TextBox 11">
            <a:extLst>
              <a:ext uri="{FF2B5EF4-FFF2-40B4-BE49-F238E27FC236}">
                <a16:creationId xmlns:a16="http://schemas.microsoft.com/office/drawing/2014/main" id="{14AE4D28-1B5C-02FF-A9CF-D24B08FA60B5}"/>
              </a:ext>
            </a:extLst>
          </p:cNvPr>
          <p:cNvSpPr txBox="1"/>
          <p:nvPr/>
        </p:nvSpPr>
        <p:spPr>
          <a:xfrm>
            <a:off x="1632899" y="770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endParaRPr lang="en-US" sz="2500" dirty="0">
              <a:solidFill>
                <a:schemeClr val="tx1">
                  <a:lumMod val="85000"/>
                  <a:lumOff val="15000"/>
                </a:schemeClr>
              </a:solidFill>
              <a:latin typeface="+mj-lt"/>
              <a:ea typeface="+mj-ea"/>
              <a:cs typeface="+mj-cs"/>
            </a:endParaRPr>
          </a:p>
        </p:txBody>
      </p:sp>
      <p:sp>
        <p:nvSpPr>
          <p:cNvPr id="13" name="TextBox 12">
            <a:extLst>
              <a:ext uri="{FF2B5EF4-FFF2-40B4-BE49-F238E27FC236}">
                <a16:creationId xmlns:a16="http://schemas.microsoft.com/office/drawing/2014/main" id="{917FB54D-71D4-D021-F4C6-155B1B8E2C8D}"/>
              </a:ext>
            </a:extLst>
          </p:cNvPr>
          <p:cNvSpPr txBox="1"/>
          <p:nvPr/>
        </p:nvSpPr>
        <p:spPr>
          <a:xfrm>
            <a:off x="1785299" y="2294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endParaRPr lang="en-US" sz="2500" dirty="0">
              <a:solidFill>
                <a:schemeClr val="tx1">
                  <a:lumMod val="85000"/>
                  <a:lumOff val="15000"/>
                </a:schemeClr>
              </a:solidFill>
              <a:latin typeface="+mj-lt"/>
              <a:ea typeface="+mj-ea"/>
              <a:cs typeface="+mj-cs"/>
            </a:endParaRPr>
          </a:p>
        </p:txBody>
      </p:sp>
      <p:sp>
        <p:nvSpPr>
          <p:cNvPr id="14" name="TextBox 13">
            <a:extLst>
              <a:ext uri="{FF2B5EF4-FFF2-40B4-BE49-F238E27FC236}">
                <a16:creationId xmlns:a16="http://schemas.microsoft.com/office/drawing/2014/main" id="{1BC1A774-713B-D335-3E2C-7B45D58F35AF}"/>
              </a:ext>
            </a:extLst>
          </p:cNvPr>
          <p:cNvSpPr txBox="1"/>
          <p:nvPr/>
        </p:nvSpPr>
        <p:spPr>
          <a:xfrm>
            <a:off x="1937699" y="381867"/>
            <a:ext cx="9381467" cy="125989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Anthropic Pedogenesis</a:t>
            </a:r>
          </a:p>
        </p:txBody>
      </p:sp>
      <p:sp>
        <p:nvSpPr>
          <p:cNvPr id="2" name="TextBox 1">
            <a:extLst>
              <a:ext uri="{FF2B5EF4-FFF2-40B4-BE49-F238E27FC236}">
                <a16:creationId xmlns:a16="http://schemas.microsoft.com/office/drawing/2014/main" id="{A3483E6B-8695-DCEF-484B-DAC2BB33F576}"/>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Arial" panose="020B0604020202020204" pitchFamily="34" charset="0"/>
                <a:ea typeface="+mj-ea"/>
                <a:cs typeface="Arial" panose="020B0604020202020204" pitchFamily="34" charset="0"/>
              </a:rPr>
              <a:t>Problem Definition</a:t>
            </a:r>
          </a:p>
        </p:txBody>
      </p:sp>
    </p:spTree>
    <p:extLst>
      <p:ext uri="{BB962C8B-B14F-4D97-AF65-F5344CB8AC3E}">
        <p14:creationId xmlns:p14="http://schemas.microsoft.com/office/powerpoint/2010/main" val="399757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9E060A-AF15-AE16-EA51-21CF314E00E6}"/>
              </a:ext>
            </a:extLst>
          </p:cNvPr>
          <p:cNvSpPr/>
          <p:nvPr/>
        </p:nvSpPr>
        <p:spPr>
          <a:xfrm>
            <a:off x="2600696" y="2303811"/>
            <a:ext cx="8704613" cy="4263241"/>
          </a:xfrm>
          <a:prstGeom prst="rect">
            <a:avLst/>
          </a:prstGeom>
          <a:solidFill>
            <a:srgbClr val="74410D"/>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02F6D77-4BD0-BA1C-5972-A9D8B0B131FB}"/>
              </a:ext>
            </a:extLst>
          </p:cNvPr>
          <p:cNvSpPr/>
          <p:nvPr/>
        </p:nvSpPr>
        <p:spPr>
          <a:xfrm>
            <a:off x="2600696" y="2291936"/>
            <a:ext cx="8728364" cy="1009402"/>
          </a:xfrm>
          <a:prstGeom prst="rect">
            <a:avLst/>
          </a:prstGeom>
          <a:solidFill>
            <a:srgbClr val="350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ud with raindrops&#10;&#10;Description automatically generated">
            <a:extLst>
              <a:ext uri="{FF2B5EF4-FFF2-40B4-BE49-F238E27FC236}">
                <a16:creationId xmlns:a16="http://schemas.microsoft.com/office/drawing/2014/main" id="{3D47192A-B786-FC34-76F0-1D9A7FDD9F00}"/>
              </a:ext>
            </a:extLst>
          </p:cNvPr>
          <p:cNvPicPr>
            <a:picLocks noChangeAspect="1"/>
          </p:cNvPicPr>
          <p:nvPr/>
        </p:nvPicPr>
        <p:blipFill>
          <a:blip r:embed="rId2"/>
          <a:stretch>
            <a:fillRect/>
          </a:stretch>
        </p:blipFill>
        <p:spPr>
          <a:xfrm>
            <a:off x="3282938" y="-357708"/>
            <a:ext cx="1932529" cy="2734219"/>
          </a:xfrm>
          <a:prstGeom prst="rect">
            <a:avLst/>
          </a:prstGeom>
        </p:spPr>
      </p:pic>
      <p:pic>
        <p:nvPicPr>
          <p:cNvPr id="10" name="Picture 9" descr="A cloud with raindrops&#10;&#10;Description automatically generated">
            <a:extLst>
              <a:ext uri="{FF2B5EF4-FFF2-40B4-BE49-F238E27FC236}">
                <a16:creationId xmlns:a16="http://schemas.microsoft.com/office/drawing/2014/main" id="{B6D82B48-D6E0-CFAC-6CF4-9885745E26FB}"/>
              </a:ext>
            </a:extLst>
          </p:cNvPr>
          <p:cNvPicPr>
            <a:picLocks noChangeAspect="1"/>
          </p:cNvPicPr>
          <p:nvPr/>
        </p:nvPicPr>
        <p:blipFill>
          <a:blip r:embed="rId2"/>
          <a:stretch>
            <a:fillRect/>
          </a:stretch>
        </p:blipFill>
        <p:spPr>
          <a:xfrm>
            <a:off x="6096000" y="-357709"/>
            <a:ext cx="1932529" cy="2734219"/>
          </a:xfrm>
          <a:prstGeom prst="rect">
            <a:avLst/>
          </a:prstGeom>
        </p:spPr>
      </p:pic>
      <p:pic>
        <p:nvPicPr>
          <p:cNvPr id="11" name="Picture 10" descr="A cloud with raindrops&#10;&#10;Description automatically generated">
            <a:extLst>
              <a:ext uri="{FF2B5EF4-FFF2-40B4-BE49-F238E27FC236}">
                <a16:creationId xmlns:a16="http://schemas.microsoft.com/office/drawing/2014/main" id="{7D1BF52A-8408-C435-B114-86D922954806}"/>
              </a:ext>
            </a:extLst>
          </p:cNvPr>
          <p:cNvPicPr>
            <a:picLocks noChangeAspect="1"/>
          </p:cNvPicPr>
          <p:nvPr/>
        </p:nvPicPr>
        <p:blipFill>
          <a:blip r:embed="rId2"/>
          <a:stretch>
            <a:fillRect/>
          </a:stretch>
        </p:blipFill>
        <p:spPr>
          <a:xfrm>
            <a:off x="8921738" y="-344706"/>
            <a:ext cx="1932529" cy="2734219"/>
          </a:xfrm>
          <a:prstGeom prst="rect">
            <a:avLst/>
          </a:prstGeom>
        </p:spPr>
      </p:pic>
      <p:sp>
        <p:nvSpPr>
          <p:cNvPr id="12" name="Rectangle 11">
            <a:extLst>
              <a:ext uri="{FF2B5EF4-FFF2-40B4-BE49-F238E27FC236}">
                <a16:creationId xmlns:a16="http://schemas.microsoft.com/office/drawing/2014/main" id="{C7060ABD-D9E5-60F7-2C92-3A1105E4C3AB}"/>
              </a:ext>
            </a:extLst>
          </p:cNvPr>
          <p:cNvSpPr/>
          <p:nvPr/>
        </p:nvSpPr>
        <p:spPr>
          <a:xfrm>
            <a:off x="2593879" y="2434223"/>
            <a:ext cx="8752114" cy="58210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F26AF55-F81D-87E1-4D5E-2884147E9338}"/>
              </a:ext>
            </a:extLst>
          </p:cNvPr>
          <p:cNvSpPr/>
          <p:nvPr/>
        </p:nvSpPr>
        <p:spPr>
          <a:xfrm>
            <a:off x="3589866" y="3672671"/>
            <a:ext cx="484632" cy="978408"/>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21FCFDF7-4677-CF7A-623D-50B231F240C6}"/>
              </a:ext>
            </a:extLst>
          </p:cNvPr>
          <p:cNvSpPr/>
          <p:nvPr/>
        </p:nvSpPr>
        <p:spPr>
          <a:xfrm>
            <a:off x="5853684" y="3657600"/>
            <a:ext cx="484632" cy="978408"/>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A22605AC-963F-16B3-BF10-7EBBF05B301A}"/>
              </a:ext>
            </a:extLst>
          </p:cNvPr>
          <p:cNvSpPr/>
          <p:nvPr/>
        </p:nvSpPr>
        <p:spPr>
          <a:xfrm>
            <a:off x="8117503" y="3657600"/>
            <a:ext cx="484632" cy="978408"/>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98F0F3F-0EBA-49AA-8CB3-19FD19F7AA81}"/>
              </a:ext>
            </a:extLst>
          </p:cNvPr>
          <p:cNvSpPr/>
          <p:nvPr/>
        </p:nvSpPr>
        <p:spPr>
          <a:xfrm>
            <a:off x="9898501" y="3657600"/>
            <a:ext cx="484632" cy="978408"/>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66DE5469-2A8E-661E-733B-3F30A568D282}"/>
              </a:ext>
            </a:extLst>
          </p:cNvPr>
          <p:cNvSpPr/>
          <p:nvPr/>
        </p:nvSpPr>
        <p:spPr>
          <a:xfrm>
            <a:off x="2607733" y="1947333"/>
            <a:ext cx="8540009" cy="372534"/>
          </a:xfrm>
          <a:custGeom>
            <a:avLst/>
            <a:gdLst>
              <a:gd name="connsiteX0" fmla="*/ 0 w 8540009"/>
              <a:gd name="connsiteY0" fmla="*/ 372534 h 372534"/>
              <a:gd name="connsiteX1" fmla="*/ 33867 w 8540009"/>
              <a:gd name="connsiteY1" fmla="*/ 254000 h 372534"/>
              <a:gd name="connsiteX2" fmla="*/ 84667 w 8540009"/>
              <a:gd name="connsiteY2" fmla="*/ 152400 h 372534"/>
              <a:gd name="connsiteX3" fmla="*/ 135467 w 8540009"/>
              <a:gd name="connsiteY3" fmla="*/ 118534 h 372534"/>
              <a:gd name="connsiteX4" fmla="*/ 254000 w 8540009"/>
              <a:gd name="connsiteY4" fmla="*/ 84667 h 372534"/>
              <a:gd name="connsiteX5" fmla="*/ 609600 w 8540009"/>
              <a:gd name="connsiteY5" fmla="*/ 101600 h 372534"/>
              <a:gd name="connsiteX6" fmla="*/ 711200 w 8540009"/>
              <a:gd name="connsiteY6" fmla="*/ 135467 h 372534"/>
              <a:gd name="connsiteX7" fmla="*/ 778934 w 8540009"/>
              <a:gd name="connsiteY7" fmla="*/ 152400 h 372534"/>
              <a:gd name="connsiteX8" fmla="*/ 880534 w 8540009"/>
              <a:gd name="connsiteY8" fmla="*/ 186267 h 372534"/>
              <a:gd name="connsiteX9" fmla="*/ 931334 w 8540009"/>
              <a:gd name="connsiteY9" fmla="*/ 203200 h 372534"/>
              <a:gd name="connsiteX10" fmla="*/ 982134 w 8540009"/>
              <a:gd name="connsiteY10" fmla="*/ 220134 h 372534"/>
              <a:gd name="connsiteX11" fmla="*/ 1032934 w 8540009"/>
              <a:gd name="connsiteY11" fmla="*/ 237067 h 372534"/>
              <a:gd name="connsiteX12" fmla="*/ 1388534 w 8540009"/>
              <a:gd name="connsiteY12" fmla="*/ 220134 h 372534"/>
              <a:gd name="connsiteX13" fmla="*/ 1456267 w 8540009"/>
              <a:gd name="connsiteY13" fmla="*/ 203200 h 372534"/>
              <a:gd name="connsiteX14" fmla="*/ 1557867 w 8540009"/>
              <a:gd name="connsiteY14" fmla="*/ 135467 h 372534"/>
              <a:gd name="connsiteX15" fmla="*/ 1608667 w 8540009"/>
              <a:gd name="connsiteY15" fmla="*/ 101600 h 372534"/>
              <a:gd name="connsiteX16" fmla="*/ 1710267 w 8540009"/>
              <a:gd name="connsiteY16" fmla="*/ 16934 h 372534"/>
              <a:gd name="connsiteX17" fmla="*/ 1761067 w 8540009"/>
              <a:gd name="connsiteY17" fmla="*/ 0 h 372534"/>
              <a:gd name="connsiteX18" fmla="*/ 2032000 w 8540009"/>
              <a:gd name="connsiteY18" fmla="*/ 16934 h 372534"/>
              <a:gd name="connsiteX19" fmla="*/ 2184400 w 8540009"/>
              <a:gd name="connsiteY19" fmla="*/ 67734 h 372534"/>
              <a:gd name="connsiteX20" fmla="*/ 2235200 w 8540009"/>
              <a:gd name="connsiteY20" fmla="*/ 84667 h 372534"/>
              <a:gd name="connsiteX21" fmla="*/ 2336800 w 8540009"/>
              <a:gd name="connsiteY21" fmla="*/ 135467 h 372534"/>
              <a:gd name="connsiteX22" fmla="*/ 2387600 w 8540009"/>
              <a:gd name="connsiteY22" fmla="*/ 169334 h 372534"/>
              <a:gd name="connsiteX23" fmla="*/ 2489200 w 8540009"/>
              <a:gd name="connsiteY23" fmla="*/ 203200 h 372534"/>
              <a:gd name="connsiteX24" fmla="*/ 2540000 w 8540009"/>
              <a:gd name="connsiteY24" fmla="*/ 220134 h 372534"/>
              <a:gd name="connsiteX25" fmla="*/ 2844800 w 8540009"/>
              <a:gd name="connsiteY25" fmla="*/ 203200 h 372534"/>
              <a:gd name="connsiteX26" fmla="*/ 2997200 w 8540009"/>
              <a:gd name="connsiteY26" fmla="*/ 152400 h 372534"/>
              <a:gd name="connsiteX27" fmla="*/ 3048000 w 8540009"/>
              <a:gd name="connsiteY27" fmla="*/ 135467 h 372534"/>
              <a:gd name="connsiteX28" fmla="*/ 3098800 w 8540009"/>
              <a:gd name="connsiteY28" fmla="*/ 84667 h 372534"/>
              <a:gd name="connsiteX29" fmla="*/ 3149600 w 8540009"/>
              <a:gd name="connsiteY29" fmla="*/ 67734 h 372534"/>
              <a:gd name="connsiteX30" fmla="*/ 3200400 w 8540009"/>
              <a:gd name="connsiteY30" fmla="*/ 33867 h 372534"/>
              <a:gd name="connsiteX31" fmla="*/ 3437467 w 8540009"/>
              <a:gd name="connsiteY31" fmla="*/ 50800 h 372534"/>
              <a:gd name="connsiteX32" fmla="*/ 3589867 w 8540009"/>
              <a:gd name="connsiteY32" fmla="*/ 135467 h 372534"/>
              <a:gd name="connsiteX33" fmla="*/ 3742267 w 8540009"/>
              <a:gd name="connsiteY33" fmla="*/ 203200 h 372534"/>
              <a:gd name="connsiteX34" fmla="*/ 3725334 w 8540009"/>
              <a:gd name="connsiteY34" fmla="*/ 304800 h 372534"/>
              <a:gd name="connsiteX35" fmla="*/ 3826934 w 8540009"/>
              <a:gd name="connsiteY35" fmla="*/ 304800 h 372534"/>
              <a:gd name="connsiteX36" fmla="*/ 3962400 w 8540009"/>
              <a:gd name="connsiteY36" fmla="*/ 287867 h 372534"/>
              <a:gd name="connsiteX37" fmla="*/ 4064000 w 8540009"/>
              <a:gd name="connsiteY37" fmla="*/ 254000 h 372534"/>
              <a:gd name="connsiteX38" fmla="*/ 4165600 w 8540009"/>
              <a:gd name="connsiteY38" fmla="*/ 169334 h 372534"/>
              <a:gd name="connsiteX39" fmla="*/ 4267200 w 8540009"/>
              <a:gd name="connsiteY39" fmla="*/ 135467 h 372534"/>
              <a:gd name="connsiteX40" fmla="*/ 4572000 w 8540009"/>
              <a:gd name="connsiteY40" fmla="*/ 152400 h 372534"/>
              <a:gd name="connsiteX41" fmla="*/ 4656667 w 8540009"/>
              <a:gd name="connsiteY41" fmla="*/ 186267 h 372534"/>
              <a:gd name="connsiteX42" fmla="*/ 4792134 w 8540009"/>
              <a:gd name="connsiteY42" fmla="*/ 203200 h 372534"/>
              <a:gd name="connsiteX43" fmla="*/ 5113867 w 8540009"/>
              <a:gd name="connsiteY43" fmla="*/ 220134 h 372534"/>
              <a:gd name="connsiteX44" fmla="*/ 5215467 w 8540009"/>
              <a:gd name="connsiteY44" fmla="*/ 254000 h 372534"/>
              <a:gd name="connsiteX45" fmla="*/ 5334000 w 8540009"/>
              <a:gd name="connsiteY45" fmla="*/ 287867 h 372534"/>
              <a:gd name="connsiteX46" fmla="*/ 5503334 w 8540009"/>
              <a:gd name="connsiteY46" fmla="*/ 270934 h 372534"/>
              <a:gd name="connsiteX47" fmla="*/ 5604934 w 8540009"/>
              <a:gd name="connsiteY47" fmla="*/ 186267 h 372534"/>
              <a:gd name="connsiteX48" fmla="*/ 5655734 w 8540009"/>
              <a:gd name="connsiteY48" fmla="*/ 169334 h 372534"/>
              <a:gd name="connsiteX49" fmla="*/ 5689600 w 8540009"/>
              <a:gd name="connsiteY49" fmla="*/ 220134 h 372534"/>
              <a:gd name="connsiteX50" fmla="*/ 5892800 w 8540009"/>
              <a:gd name="connsiteY50" fmla="*/ 169334 h 372534"/>
              <a:gd name="connsiteX51" fmla="*/ 5994400 w 8540009"/>
              <a:gd name="connsiteY51" fmla="*/ 135467 h 372534"/>
              <a:gd name="connsiteX52" fmla="*/ 6045200 w 8540009"/>
              <a:gd name="connsiteY52" fmla="*/ 118534 h 372534"/>
              <a:gd name="connsiteX53" fmla="*/ 6112934 w 8540009"/>
              <a:gd name="connsiteY53" fmla="*/ 101600 h 372534"/>
              <a:gd name="connsiteX54" fmla="*/ 6316134 w 8540009"/>
              <a:gd name="connsiteY54" fmla="*/ 118534 h 372534"/>
              <a:gd name="connsiteX55" fmla="*/ 6417734 w 8540009"/>
              <a:gd name="connsiteY55" fmla="*/ 152400 h 372534"/>
              <a:gd name="connsiteX56" fmla="*/ 6570134 w 8540009"/>
              <a:gd name="connsiteY56" fmla="*/ 203200 h 372534"/>
              <a:gd name="connsiteX57" fmla="*/ 6620934 w 8540009"/>
              <a:gd name="connsiteY57" fmla="*/ 220134 h 372534"/>
              <a:gd name="connsiteX58" fmla="*/ 6688667 w 8540009"/>
              <a:gd name="connsiteY58" fmla="*/ 237067 h 372534"/>
              <a:gd name="connsiteX59" fmla="*/ 6705600 w 8540009"/>
              <a:gd name="connsiteY59" fmla="*/ 287867 h 372534"/>
              <a:gd name="connsiteX60" fmla="*/ 6807200 w 8540009"/>
              <a:gd name="connsiteY60" fmla="*/ 220134 h 372534"/>
              <a:gd name="connsiteX61" fmla="*/ 6908800 w 8540009"/>
              <a:gd name="connsiteY61" fmla="*/ 169334 h 372534"/>
              <a:gd name="connsiteX62" fmla="*/ 7315200 w 8540009"/>
              <a:gd name="connsiteY62" fmla="*/ 118534 h 372534"/>
              <a:gd name="connsiteX63" fmla="*/ 7366000 w 8540009"/>
              <a:gd name="connsiteY63" fmla="*/ 135467 h 372534"/>
              <a:gd name="connsiteX64" fmla="*/ 7535334 w 8540009"/>
              <a:gd name="connsiteY64" fmla="*/ 152400 h 372534"/>
              <a:gd name="connsiteX65" fmla="*/ 7603067 w 8540009"/>
              <a:gd name="connsiteY65" fmla="*/ 186267 h 372534"/>
              <a:gd name="connsiteX66" fmla="*/ 7653867 w 8540009"/>
              <a:gd name="connsiteY66" fmla="*/ 220134 h 372534"/>
              <a:gd name="connsiteX67" fmla="*/ 7755467 w 8540009"/>
              <a:gd name="connsiteY67" fmla="*/ 254000 h 372534"/>
              <a:gd name="connsiteX68" fmla="*/ 7924800 w 8540009"/>
              <a:gd name="connsiteY68" fmla="*/ 237067 h 372534"/>
              <a:gd name="connsiteX69" fmla="*/ 7992534 w 8540009"/>
              <a:gd name="connsiteY69" fmla="*/ 135467 h 372534"/>
              <a:gd name="connsiteX70" fmla="*/ 8094134 w 8540009"/>
              <a:gd name="connsiteY70" fmla="*/ 101600 h 372534"/>
              <a:gd name="connsiteX71" fmla="*/ 8432800 w 8540009"/>
              <a:gd name="connsiteY71" fmla="*/ 118534 h 372534"/>
              <a:gd name="connsiteX72" fmla="*/ 8483600 w 8540009"/>
              <a:gd name="connsiteY72" fmla="*/ 152400 h 372534"/>
              <a:gd name="connsiteX73" fmla="*/ 8534400 w 8540009"/>
              <a:gd name="connsiteY73" fmla="*/ 169334 h 372534"/>
              <a:gd name="connsiteX74" fmla="*/ 8534400 w 8540009"/>
              <a:gd name="connsiteY74" fmla="*/ 25400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40009" h="372534">
                <a:moveTo>
                  <a:pt x="0" y="372534"/>
                </a:moveTo>
                <a:cubicBezTo>
                  <a:pt x="11289" y="333023"/>
                  <a:pt x="22059" y="293359"/>
                  <a:pt x="33867" y="254000"/>
                </a:cubicBezTo>
                <a:cubicBezTo>
                  <a:pt x="45672" y="214650"/>
                  <a:pt x="54083" y="182983"/>
                  <a:pt x="84667" y="152400"/>
                </a:cubicBezTo>
                <a:cubicBezTo>
                  <a:pt x="99058" y="138010"/>
                  <a:pt x="117264" y="127635"/>
                  <a:pt x="135467" y="118534"/>
                </a:cubicBezTo>
                <a:cubicBezTo>
                  <a:pt x="159764" y="106385"/>
                  <a:pt x="232292" y="90094"/>
                  <a:pt x="254000" y="84667"/>
                </a:cubicBezTo>
                <a:cubicBezTo>
                  <a:pt x="372533" y="90311"/>
                  <a:pt x="491658" y="88495"/>
                  <a:pt x="609600" y="101600"/>
                </a:cubicBezTo>
                <a:cubicBezTo>
                  <a:pt x="645080" y="105542"/>
                  <a:pt x="676567" y="126809"/>
                  <a:pt x="711200" y="135467"/>
                </a:cubicBezTo>
                <a:cubicBezTo>
                  <a:pt x="733778" y="141111"/>
                  <a:pt x="756643" y="145713"/>
                  <a:pt x="778934" y="152400"/>
                </a:cubicBezTo>
                <a:cubicBezTo>
                  <a:pt x="813127" y="162658"/>
                  <a:pt x="846667" y="174978"/>
                  <a:pt x="880534" y="186267"/>
                </a:cubicBezTo>
                <a:lnTo>
                  <a:pt x="931334" y="203200"/>
                </a:lnTo>
                <a:lnTo>
                  <a:pt x="982134" y="220134"/>
                </a:lnTo>
                <a:lnTo>
                  <a:pt x="1032934" y="237067"/>
                </a:lnTo>
                <a:cubicBezTo>
                  <a:pt x="1151467" y="231423"/>
                  <a:pt x="1270244" y="229597"/>
                  <a:pt x="1388534" y="220134"/>
                </a:cubicBezTo>
                <a:cubicBezTo>
                  <a:pt x="1411732" y="218278"/>
                  <a:pt x="1435451" y="213608"/>
                  <a:pt x="1456267" y="203200"/>
                </a:cubicBezTo>
                <a:cubicBezTo>
                  <a:pt x="1492672" y="184997"/>
                  <a:pt x="1524000" y="158045"/>
                  <a:pt x="1557867" y="135467"/>
                </a:cubicBezTo>
                <a:cubicBezTo>
                  <a:pt x="1574800" y="124178"/>
                  <a:pt x="1594276" y="115991"/>
                  <a:pt x="1608667" y="101600"/>
                </a:cubicBezTo>
                <a:cubicBezTo>
                  <a:pt x="1646119" y="64148"/>
                  <a:pt x="1663115" y="40510"/>
                  <a:pt x="1710267" y="16934"/>
                </a:cubicBezTo>
                <a:cubicBezTo>
                  <a:pt x="1726232" y="8952"/>
                  <a:pt x="1744134" y="5645"/>
                  <a:pt x="1761067" y="0"/>
                </a:cubicBezTo>
                <a:cubicBezTo>
                  <a:pt x="1851378" y="5645"/>
                  <a:pt x="1942343" y="4708"/>
                  <a:pt x="2032000" y="16934"/>
                </a:cubicBezTo>
                <a:cubicBezTo>
                  <a:pt x="2032014" y="16936"/>
                  <a:pt x="2158993" y="59265"/>
                  <a:pt x="2184400" y="67734"/>
                </a:cubicBezTo>
                <a:lnTo>
                  <a:pt x="2235200" y="84667"/>
                </a:lnTo>
                <a:cubicBezTo>
                  <a:pt x="2380786" y="181725"/>
                  <a:pt x="2196586" y="65360"/>
                  <a:pt x="2336800" y="135467"/>
                </a:cubicBezTo>
                <a:cubicBezTo>
                  <a:pt x="2355003" y="144568"/>
                  <a:pt x="2369003" y="161069"/>
                  <a:pt x="2387600" y="169334"/>
                </a:cubicBezTo>
                <a:cubicBezTo>
                  <a:pt x="2420222" y="183832"/>
                  <a:pt x="2455333" y="191911"/>
                  <a:pt x="2489200" y="203200"/>
                </a:cubicBezTo>
                <a:lnTo>
                  <a:pt x="2540000" y="220134"/>
                </a:lnTo>
                <a:cubicBezTo>
                  <a:pt x="2641600" y="214489"/>
                  <a:pt x="2743829" y="215821"/>
                  <a:pt x="2844800" y="203200"/>
                </a:cubicBezTo>
                <a:cubicBezTo>
                  <a:pt x="2844814" y="203198"/>
                  <a:pt x="2971794" y="160869"/>
                  <a:pt x="2997200" y="152400"/>
                </a:cubicBezTo>
                <a:lnTo>
                  <a:pt x="3048000" y="135467"/>
                </a:lnTo>
                <a:cubicBezTo>
                  <a:pt x="3064933" y="118534"/>
                  <a:pt x="3078875" y="97951"/>
                  <a:pt x="3098800" y="84667"/>
                </a:cubicBezTo>
                <a:cubicBezTo>
                  <a:pt x="3113652" y="74766"/>
                  <a:pt x="3133635" y="75716"/>
                  <a:pt x="3149600" y="67734"/>
                </a:cubicBezTo>
                <a:cubicBezTo>
                  <a:pt x="3167803" y="58633"/>
                  <a:pt x="3183467" y="45156"/>
                  <a:pt x="3200400" y="33867"/>
                </a:cubicBezTo>
                <a:cubicBezTo>
                  <a:pt x="3279422" y="39511"/>
                  <a:pt x="3358786" y="41543"/>
                  <a:pt x="3437467" y="50800"/>
                </a:cubicBezTo>
                <a:cubicBezTo>
                  <a:pt x="3516383" y="60084"/>
                  <a:pt x="3497353" y="104629"/>
                  <a:pt x="3589867" y="135467"/>
                </a:cubicBezTo>
                <a:cubicBezTo>
                  <a:pt x="3710774" y="175770"/>
                  <a:pt x="3661764" y="149532"/>
                  <a:pt x="3742267" y="203200"/>
                </a:cubicBezTo>
                <a:cubicBezTo>
                  <a:pt x="3736623" y="237067"/>
                  <a:pt x="3715902" y="271787"/>
                  <a:pt x="3725334" y="304800"/>
                </a:cubicBezTo>
                <a:cubicBezTo>
                  <a:pt x="3737599" y="347727"/>
                  <a:pt x="3814669" y="307030"/>
                  <a:pt x="3826934" y="304800"/>
                </a:cubicBezTo>
                <a:cubicBezTo>
                  <a:pt x="3871707" y="296659"/>
                  <a:pt x="3917245" y="293511"/>
                  <a:pt x="3962400" y="287867"/>
                </a:cubicBezTo>
                <a:cubicBezTo>
                  <a:pt x="3996267" y="276578"/>
                  <a:pt x="4038757" y="279243"/>
                  <a:pt x="4064000" y="254000"/>
                </a:cubicBezTo>
                <a:cubicBezTo>
                  <a:pt x="4095903" y="222097"/>
                  <a:pt x="4123163" y="188195"/>
                  <a:pt x="4165600" y="169334"/>
                </a:cubicBezTo>
                <a:cubicBezTo>
                  <a:pt x="4198222" y="154835"/>
                  <a:pt x="4267200" y="135467"/>
                  <a:pt x="4267200" y="135467"/>
                </a:cubicBezTo>
                <a:cubicBezTo>
                  <a:pt x="4368800" y="141111"/>
                  <a:pt x="4471098" y="139239"/>
                  <a:pt x="4572000" y="152400"/>
                </a:cubicBezTo>
                <a:cubicBezTo>
                  <a:pt x="4602141" y="156331"/>
                  <a:pt x="4627049" y="179432"/>
                  <a:pt x="4656667" y="186267"/>
                </a:cubicBezTo>
                <a:cubicBezTo>
                  <a:pt x="4701009" y="196500"/>
                  <a:pt x="4746751" y="199838"/>
                  <a:pt x="4792134" y="203200"/>
                </a:cubicBezTo>
                <a:cubicBezTo>
                  <a:pt x="4899233" y="211133"/>
                  <a:pt x="5006623" y="214489"/>
                  <a:pt x="5113867" y="220134"/>
                </a:cubicBezTo>
                <a:cubicBezTo>
                  <a:pt x="5147734" y="231423"/>
                  <a:pt x="5180834" y="245341"/>
                  <a:pt x="5215467" y="254000"/>
                </a:cubicBezTo>
                <a:cubicBezTo>
                  <a:pt x="5300516" y="275263"/>
                  <a:pt x="5261122" y="263575"/>
                  <a:pt x="5334000" y="287867"/>
                </a:cubicBezTo>
                <a:cubicBezTo>
                  <a:pt x="5390445" y="282223"/>
                  <a:pt x="5448061" y="283689"/>
                  <a:pt x="5503334" y="270934"/>
                </a:cubicBezTo>
                <a:cubicBezTo>
                  <a:pt x="5545699" y="261158"/>
                  <a:pt x="5573115" y="207480"/>
                  <a:pt x="5604934" y="186267"/>
                </a:cubicBezTo>
                <a:cubicBezTo>
                  <a:pt x="5619786" y="176366"/>
                  <a:pt x="5638801" y="174978"/>
                  <a:pt x="5655734" y="169334"/>
                </a:cubicBezTo>
                <a:cubicBezTo>
                  <a:pt x="5667023" y="186267"/>
                  <a:pt x="5669733" y="215719"/>
                  <a:pt x="5689600" y="220134"/>
                </a:cubicBezTo>
                <a:cubicBezTo>
                  <a:pt x="5755527" y="234784"/>
                  <a:pt x="5834055" y="190696"/>
                  <a:pt x="5892800" y="169334"/>
                </a:cubicBezTo>
                <a:cubicBezTo>
                  <a:pt x="5926349" y="157134"/>
                  <a:pt x="5960533" y="146756"/>
                  <a:pt x="5994400" y="135467"/>
                </a:cubicBezTo>
                <a:cubicBezTo>
                  <a:pt x="6011333" y="129823"/>
                  <a:pt x="6027884" y="122863"/>
                  <a:pt x="6045200" y="118534"/>
                </a:cubicBezTo>
                <a:lnTo>
                  <a:pt x="6112934" y="101600"/>
                </a:lnTo>
                <a:cubicBezTo>
                  <a:pt x="6180667" y="107245"/>
                  <a:pt x="6249091" y="107360"/>
                  <a:pt x="6316134" y="118534"/>
                </a:cubicBezTo>
                <a:cubicBezTo>
                  <a:pt x="6351347" y="124403"/>
                  <a:pt x="6383867" y="141111"/>
                  <a:pt x="6417734" y="152400"/>
                </a:cubicBezTo>
                <a:lnTo>
                  <a:pt x="6570134" y="203200"/>
                </a:lnTo>
                <a:cubicBezTo>
                  <a:pt x="6587067" y="208845"/>
                  <a:pt x="6603618" y="215805"/>
                  <a:pt x="6620934" y="220134"/>
                </a:cubicBezTo>
                <a:lnTo>
                  <a:pt x="6688667" y="237067"/>
                </a:lnTo>
                <a:cubicBezTo>
                  <a:pt x="6694311" y="254000"/>
                  <a:pt x="6687930" y="290391"/>
                  <a:pt x="6705600" y="287867"/>
                </a:cubicBezTo>
                <a:cubicBezTo>
                  <a:pt x="6745894" y="282111"/>
                  <a:pt x="6773333" y="242712"/>
                  <a:pt x="6807200" y="220134"/>
                </a:cubicBezTo>
                <a:cubicBezTo>
                  <a:pt x="6872853" y="176366"/>
                  <a:pt x="6838692" y="192703"/>
                  <a:pt x="6908800" y="169334"/>
                </a:cubicBezTo>
                <a:cubicBezTo>
                  <a:pt x="7095066" y="45155"/>
                  <a:pt x="6969760" y="99342"/>
                  <a:pt x="7315200" y="118534"/>
                </a:cubicBezTo>
                <a:cubicBezTo>
                  <a:pt x="7332133" y="124178"/>
                  <a:pt x="7348358" y="132753"/>
                  <a:pt x="7366000" y="135467"/>
                </a:cubicBezTo>
                <a:cubicBezTo>
                  <a:pt x="7422067" y="144092"/>
                  <a:pt x="7479867" y="140514"/>
                  <a:pt x="7535334" y="152400"/>
                </a:cubicBezTo>
                <a:cubicBezTo>
                  <a:pt x="7560016" y="157689"/>
                  <a:pt x="7581150" y="173743"/>
                  <a:pt x="7603067" y="186267"/>
                </a:cubicBezTo>
                <a:cubicBezTo>
                  <a:pt x="7620737" y="196364"/>
                  <a:pt x="7635270" y="211869"/>
                  <a:pt x="7653867" y="220134"/>
                </a:cubicBezTo>
                <a:cubicBezTo>
                  <a:pt x="7686489" y="234632"/>
                  <a:pt x="7755467" y="254000"/>
                  <a:pt x="7755467" y="254000"/>
                </a:cubicBezTo>
                <a:cubicBezTo>
                  <a:pt x="7811911" y="248356"/>
                  <a:pt x="7874063" y="262435"/>
                  <a:pt x="7924800" y="237067"/>
                </a:cubicBezTo>
                <a:cubicBezTo>
                  <a:pt x="7961206" y="218864"/>
                  <a:pt x="7953920" y="148338"/>
                  <a:pt x="7992534" y="135467"/>
                </a:cubicBezTo>
                <a:lnTo>
                  <a:pt x="8094134" y="101600"/>
                </a:lnTo>
                <a:cubicBezTo>
                  <a:pt x="8207023" y="107245"/>
                  <a:pt x="8320720" y="103915"/>
                  <a:pt x="8432800" y="118534"/>
                </a:cubicBezTo>
                <a:cubicBezTo>
                  <a:pt x="8452980" y="121166"/>
                  <a:pt x="8465397" y="143299"/>
                  <a:pt x="8483600" y="152400"/>
                </a:cubicBezTo>
                <a:cubicBezTo>
                  <a:pt x="8499565" y="160382"/>
                  <a:pt x="8526418" y="153369"/>
                  <a:pt x="8534400" y="169334"/>
                </a:cubicBezTo>
                <a:cubicBezTo>
                  <a:pt x="8547021" y="194577"/>
                  <a:pt x="8534400" y="225778"/>
                  <a:pt x="8534400" y="254000"/>
                </a:cubicBezTo>
              </a:path>
            </a:pathLst>
          </a:cu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a:extLst>
              <a:ext uri="{FF2B5EF4-FFF2-40B4-BE49-F238E27FC236}">
                <a16:creationId xmlns:a16="http://schemas.microsoft.com/office/drawing/2014/main" id="{6F865E9E-E20B-B758-A01D-2B264179D538}"/>
              </a:ext>
            </a:extLst>
          </p:cNvPr>
          <p:cNvSpPr/>
          <p:nvPr/>
        </p:nvSpPr>
        <p:spPr>
          <a:xfrm>
            <a:off x="8424430" y="931424"/>
            <a:ext cx="484632" cy="978408"/>
          </a:xfrm>
          <a:prstGeom prs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A716FF7D-8029-1549-2387-AAF1843DB0E7}"/>
              </a:ext>
            </a:extLst>
          </p:cNvPr>
          <p:cNvSpPr/>
          <p:nvPr/>
        </p:nvSpPr>
        <p:spPr>
          <a:xfrm>
            <a:off x="5257825" y="962988"/>
            <a:ext cx="484632" cy="978408"/>
          </a:xfrm>
          <a:prstGeom prs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6B5D89-8C52-53B5-25B1-84FF65EFAC7B}"/>
              </a:ext>
            </a:extLst>
          </p:cNvPr>
          <p:cNvSpPr/>
          <p:nvPr/>
        </p:nvSpPr>
        <p:spPr>
          <a:xfrm>
            <a:off x="2607733" y="2796637"/>
            <a:ext cx="8697576" cy="21969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DD9BD0-AE57-D914-DB04-1FE72532515A}"/>
              </a:ext>
            </a:extLst>
          </p:cNvPr>
          <p:cNvSpPr/>
          <p:nvPr/>
        </p:nvSpPr>
        <p:spPr>
          <a:xfrm>
            <a:off x="2607733" y="2336800"/>
            <a:ext cx="8721327" cy="133773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934BB814-5A89-8D12-0959-FD1D8B5652A6}"/>
              </a:ext>
            </a:extLst>
          </p:cNvPr>
          <p:cNvSpPr/>
          <p:nvPr/>
        </p:nvSpPr>
        <p:spPr>
          <a:xfrm>
            <a:off x="1728441" y="2922755"/>
            <a:ext cx="471134" cy="12869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64C6216-1723-D339-DD96-D87033F33C46}"/>
              </a:ext>
            </a:extLst>
          </p:cNvPr>
          <p:cNvSpPr txBox="1"/>
          <p:nvPr/>
        </p:nvSpPr>
        <p:spPr>
          <a:xfrm>
            <a:off x="1658588" y="4389469"/>
            <a:ext cx="708200" cy="523220"/>
          </a:xfrm>
          <a:prstGeom prst="rect">
            <a:avLst/>
          </a:prstGeom>
          <a:noFill/>
        </p:spPr>
        <p:txBody>
          <a:bodyPr wrap="square" rtlCol="0">
            <a:spAutoFit/>
          </a:bodyPr>
          <a:lstStyle/>
          <a:p>
            <a:r>
              <a:rPr lang="en-US" sz="2800" b="1" dirty="0"/>
              <a:t>KE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C4264A2-63D0-03E1-34C0-6EFC4332E571}"/>
                  </a:ext>
                </a:extLst>
              </p:cNvPr>
              <p:cNvSpPr txBox="1"/>
              <p:nvPr/>
            </p:nvSpPr>
            <p:spPr>
              <a:xfrm>
                <a:off x="4760920" y="587067"/>
                <a:ext cx="5867403" cy="584775"/>
              </a:xfrm>
              <a:prstGeom prst="rect">
                <a:avLst/>
              </a:prstGeom>
              <a:noFill/>
            </p:spPr>
            <p:txBody>
              <a:bodyPr wrap="square" rtlCol="0">
                <a:spAutoFit/>
              </a:bodyPr>
              <a:lstStyle/>
              <a:p>
                <a:r>
                  <a:rPr lang="en-US" sz="3200" b="1" dirty="0">
                    <a:ea typeface="Cambria Math" panose="02040503050406030204" pitchFamily="18" charset="0"/>
                  </a:rPr>
                  <a:t>q</a:t>
                </a:r>
                <a:r>
                  <a:rPr lang="en-US" sz="3200" b="1" baseline="-25000" dirty="0" err="1">
                    <a:ea typeface="Cambria Math" panose="02040503050406030204" pitchFamily="18" charset="0"/>
                  </a:rPr>
                  <a:t>ave</a:t>
                </a:r>
                <a:r>
                  <a:rPr lang="en-US" sz="3200" b="1" dirty="0">
                    <a:ea typeface="Cambria Math" panose="02040503050406030204" pitchFamily="18" charset="0"/>
                  </a:rPr>
                  <a:t>/</a:t>
                </a:r>
                <a14:m>
                  <m:oMath xmlns:m="http://schemas.openxmlformats.org/officeDocument/2006/math">
                    <m:sSub>
                      <m:sSubPr>
                        <m:ctrlPr>
                          <a:rPr lang="en-US" sz="3200" b="1" i="1" smtClean="0">
                            <a:latin typeface="Cambria Math" panose="02040503050406030204" pitchFamily="18" charset="0"/>
                            <a:ea typeface="Cambria Math" panose="02040503050406030204" pitchFamily="18" charset="0"/>
                          </a:rPr>
                        </m:ctrlPr>
                      </m:sSubPr>
                      <m:e>
                        <m:r>
                          <a:rPr lang="en-US" sz="3200" b="1" i="1">
                            <a:latin typeface="Cambria Math" panose="02040503050406030204" pitchFamily="18" charset="0"/>
                            <a:ea typeface="Cambria Math" panose="02040503050406030204" pitchFamily="18" charset="0"/>
                          </a:rPr>
                          <m:t>𝜽</m:t>
                        </m:r>
                      </m:e>
                      <m:sub>
                        <m:r>
                          <a:rPr lang="en-US" sz="3200" b="1" i="1" smtClean="0">
                            <a:latin typeface="Cambria Math" panose="02040503050406030204" pitchFamily="18" charset="0"/>
                            <a:ea typeface="Cambria Math" panose="02040503050406030204" pitchFamily="18" charset="0"/>
                          </a:rPr>
                          <m:t>𝒗</m:t>
                        </m:r>
                        <m:r>
                          <a:rPr lang="en-US" sz="3200" b="1" i="1" smtClean="0">
                            <a:latin typeface="Cambria Math" panose="02040503050406030204" pitchFamily="18" charset="0"/>
                            <a:ea typeface="Cambria Math" panose="02040503050406030204" pitchFamily="18" charset="0"/>
                          </a:rPr>
                          <m:t>=</m:t>
                        </m:r>
                      </m:sub>
                    </m:sSub>
                  </m:oMath>
                </a14:m>
                <a:r>
                  <a:rPr lang="en-US" sz="3200" b="1" dirty="0"/>
                  <a:t> </a:t>
                </a:r>
                <a:r>
                  <a:rPr lang="en-US" sz="3200" b="1" dirty="0" err="1"/>
                  <a:t>v</a:t>
                </a:r>
                <a:r>
                  <a:rPr lang="en-US" sz="3200" b="1" baseline="-25000" dirty="0" err="1"/>
                  <a:t>ave</a:t>
                </a:r>
                <a:r>
                  <a:rPr lang="en-US" sz="3200" b="1" baseline="-25000" dirty="0"/>
                  <a:t> </a:t>
                </a:r>
                <a:r>
                  <a:rPr lang="en-US" sz="3200" b="1" dirty="0"/>
                  <a:t>(m s</a:t>
                </a:r>
                <a:r>
                  <a:rPr lang="en-US" sz="3200" b="1" baseline="30000" dirty="0"/>
                  <a:t>-1</a:t>
                </a:r>
                <a:r>
                  <a:rPr lang="en-US" sz="3200" b="1" dirty="0"/>
                  <a:t>)</a:t>
                </a:r>
              </a:p>
            </p:txBody>
          </p:sp>
        </mc:Choice>
        <mc:Fallback xmlns="">
          <p:sp>
            <p:nvSpPr>
              <p:cNvPr id="25" name="TextBox 24">
                <a:extLst>
                  <a:ext uri="{FF2B5EF4-FFF2-40B4-BE49-F238E27FC236}">
                    <a16:creationId xmlns:a16="http://schemas.microsoft.com/office/drawing/2014/main" id="{1C4264A2-63D0-03E1-34C0-6EFC4332E571}"/>
                  </a:ext>
                </a:extLst>
              </p:cNvPr>
              <p:cNvSpPr txBox="1">
                <a:spLocks noRot="1" noChangeAspect="1" noMove="1" noResize="1" noEditPoints="1" noAdjustHandles="1" noChangeArrowheads="1" noChangeShapeType="1" noTextEdit="1"/>
              </p:cNvSpPr>
              <p:nvPr/>
            </p:nvSpPr>
            <p:spPr>
              <a:xfrm>
                <a:off x="4760920" y="587067"/>
                <a:ext cx="5867403" cy="584775"/>
              </a:xfrm>
              <a:prstGeom prst="rect">
                <a:avLst/>
              </a:prstGeom>
              <a:blipFill>
                <a:blip r:embed="rId3"/>
                <a:stretch>
                  <a:fillRect l="-2703" t="-13542" b="-33333"/>
                </a:stretch>
              </a:blipFill>
            </p:spPr>
            <p:txBody>
              <a:bodyPr/>
              <a:lstStyle/>
              <a:p>
                <a:r>
                  <a:rPr lang="pt-BR">
                    <a:noFill/>
                  </a:rPr>
                  <a:t> </a:t>
                </a:r>
              </a:p>
            </p:txBody>
          </p:sp>
        </mc:Fallback>
      </mc:AlternateContent>
      <p:sp>
        <p:nvSpPr>
          <p:cNvPr id="26" name="TextBox 25">
            <a:extLst>
              <a:ext uri="{FF2B5EF4-FFF2-40B4-BE49-F238E27FC236}">
                <a16:creationId xmlns:a16="http://schemas.microsoft.com/office/drawing/2014/main" id="{035A537B-82E3-5BBB-6771-104B681BA4F7}"/>
              </a:ext>
            </a:extLst>
          </p:cNvPr>
          <p:cNvSpPr txBox="1"/>
          <p:nvPr/>
        </p:nvSpPr>
        <p:spPr>
          <a:xfrm>
            <a:off x="4760920" y="1440836"/>
            <a:ext cx="4615366" cy="584775"/>
          </a:xfrm>
          <a:prstGeom prst="rect">
            <a:avLst/>
          </a:prstGeom>
          <a:noFill/>
        </p:spPr>
        <p:txBody>
          <a:bodyPr wrap="none" rtlCol="0">
            <a:spAutoFit/>
          </a:bodyPr>
          <a:lstStyle/>
          <a:p>
            <a:r>
              <a:rPr lang="en-US" sz="3200" b="1" dirty="0"/>
              <a:t>(</a:t>
            </a:r>
            <a:r>
              <a:rPr lang="en-US" sz="3200" b="1" dirty="0" err="1"/>
              <a:t>V</a:t>
            </a:r>
            <a:r>
              <a:rPr lang="en-US" sz="3200" b="1" baseline="-25000" dirty="0" err="1"/>
              <a:t>ave</a:t>
            </a:r>
            <a:r>
              <a:rPr lang="en-US" sz="3200" b="1" baseline="-25000" dirty="0"/>
              <a:t> </a:t>
            </a:r>
            <a:r>
              <a:rPr lang="en-US" sz="3200" b="1" dirty="0"/>
              <a:t>)</a:t>
            </a:r>
            <a:r>
              <a:rPr lang="en-US" sz="3200" b="1" baseline="30000" dirty="0"/>
              <a:t>2</a:t>
            </a:r>
            <a:r>
              <a:rPr lang="en-US" sz="3200" b="1" dirty="0"/>
              <a:t> * 0.5(M)= KE (J)</a:t>
            </a:r>
          </a:p>
        </p:txBody>
      </p:sp>
      <p:sp>
        <p:nvSpPr>
          <p:cNvPr id="2" name="TextBox 1">
            <a:extLst>
              <a:ext uri="{FF2B5EF4-FFF2-40B4-BE49-F238E27FC236}">
                <a16:creationId xmlns:a16="http://schemas.microsoft.com/office/drawing/2014/main" id="{F93BBDB5-0CD6-DDDC-FA38-508D005E5818}"/>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sz="1800" b="1" dirty="0">
                <a:solidFill>
                  <a:schemeClr val="tx1">
                    <a:lumMod val="85000"/>
                    <a:lumOff val="15000"/>
                  </a:schemeClr>
                </a:solidFill>
                <a:latin typeface="Arial" panose="020B0604020202020204" pitchFamily="34" charset="0"/>
                <a:ea typeface="+mj-ea"/>
                <a:cs typeface="Arial" panose="020B0604020202020204" pitchFamily="34" charset="0"/>
              </a:rPr>
              <a:t>Problem Definition</a:t>
            </a:r>
          </a:p>
        </p:txBody>
      </p:sp>
    </p:spTree>
    <p:extLst>
      <p:ext uri="{BB962C8B-B14F-4D97-AF65-F5344CB8AC3E}">
        <p14:creationId xmlns:p14="http://schemas.microsoft.com/office/powerpoint/2010/main" val="54766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1" fill="hold" nodeType="clickEffect">
                                  <p:stCondLst>
                                    <p:cond delay="0"/>
                                  </p:stCondLst>
                                  <p:childTnLst>
                                    <p:anim calcmode="lin" valueType="num">
                                      <p:cBhvr additive="base">
                                        <p:cTn id="26" dur="500"/>
                                        <p:tgtEl>
                                          <p:spTgt spid="9"/>
                                        </p:tgtEl>
                                        <p:attrNameLst>
                                          <p:attrName>ppt_y</p:attrName>
                                        </p:attrNameLst>
                                      </p:cBhvr>
                                      <p:tavLst>
                                        <p:tav tm="0">
                                          <p:val>
                                            <p:strVal val="#ppt_y"/>
                                          </p:val>
                                        </p:tav>
                                        <p:tav tm="100000">
                                          <p:val>
                                            <p:strVal val="#ppt_y-#ppt_h*1.125000"/>
                                          </p:val>
                                        </p:tav>
                                      </p:tavLst>
                                    </p:anim>
                                    <p:animEffect transition="out" filter="wipe(up)">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2" presetClass="exit" presetSubtype="1" fill="hold" nodeType="with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up)">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2" presetClass="exit" presetSubtype="1" fill="hold" nodeType="withEffect">
                                  <p:stCondLst>
                                    <p:cond delay="0"/>
                                  </p:stCondLst>
                                  <p:childTnLst>
                                    <p:anim calcmode="lin" valueType="num">
                                      <p:cBhvr additive="base">
                                        <p:cTn id="34" dur="500"/>
                                        <p:tgtEl>
                                          <p:spTgt spid="11"/>
                                        </p:tgtEl>
                                        <p:attrNameLst>
                                          <p:attrName>ppt_y</p:attrName>
                                        </p:attrNameLst>
                                      </p:cBhvr>
                                      <p:tavLst>
                                        <p:tav tm="0">
                                          <p:val>
                                            <p:strVal val="#ppt_y"/>
                                          </p:val>
                                        </p:tav>
                                        <p:tav tm="100000">
                                          <p:val>
                                            <p:strVal val="#ppt_y-#ppt_h*1.125000"/>
                                          </p:val>
                                        </p:tav>
                                      </p:tavLst>
                                    </p:anim>
                                    <p:animEffect transition="out" filter="wipe(up)">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9" presetClass="exit" presetSubtype="0" fill="hold" nodeType="withEffect">
                                  <p:stCondLst>
                                    <p:cond delay="0"/>
                                  </p:stCondLst>
                                  <p:childTnLst>
                                    <p:animEffect transition="out" filter="dissolv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2" presetClass="exit" presetSubtype="2" fill="hold" grpId="1" nodeType="clickEffect">
                                  <p:stCondLst>
                                    <p:cond delay="0"/>
                                  </p:stCondLst>
                                  <p:childTnLst>
                                    <p:anim calcmode="lin" valueType="num">
                                      <p:cBhvr additive="base">
                                        <p:cTn id="47" dur="500"/>
                                        <p:tgtEl>
                                          <p:spTgt spid="17"/>
                                        </p:tgtEl>
                                        <p:attrNameLst>
                                          <p:attrName>ppt_x</p:attrName>
                                        </p:attrNameLst>
                                      </p:cBhvr>
                                      <p:tavLst>
                                        <p:tav tm="0">
                                          <p:val>
                                            <p:strVal val="#ppt_x"/>
                                          </p:val>
                                        </p:tav>
                                        <p:tav tm="100000">
                                          <p:val>
                                            <p:strVal val="#ppt_x+#ppt_w*1.125000"/>
                                          </p:val>
                                        </p:tav>
                                      </p:tavLst>
                                    </p:anim>
                                    <p:animEffect transition="out" filter="wipe(right)">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par>
                                <p:cTn id="56" presetID="12" presetClass="exit" presetSubtype="1" fill="hold" grpId="1" nodeType="withEffect">
                                  <p:stCondLst>
                                    <p:cond delay="0"/>
                                  </p:stCondLst>
                                  <p:childTnLst>
                                    <p:anim calcmode="lin" valueType="num">
                                      <p:cBhvr additive="base">
                                        <p:cTn id="57" dur="500"/>
                                        <p:tgtEl>
                                          <p:spTgt spid="19"/>
                                        </p:tgtEl>
                                        <p:attrNameLst>
                                          <p:attrName>ppt_y</p:attrName>
                                        </p:attrNameLst>
                                      </p:cBhvr>
                                      <p:tavLst>
                                        <p:tav tm="0">
                                          <p:val>
                                            <p:strVal val="#ppt_y"/>
                                          </p:val>
                                        </p:tav>
                                        <p:tav tm="100000">
                                          <p:val>
                                            <p:strVal val="#ppt_y-#ppt_h*1.125000"/>
                                          </p:val>
                                        </p:tav>
                                      </p:tavLst>
                                    </p:anim>
                                    <p:animEffect transition="out" filter="wipe(up)">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2" presetClass="exit" presetSubtype="1" fill="hold" grpId="1" nodeType="withEffect">
                                  <p:stCondLst>
                                    <p:cond delay="0"/>
                                  </p:stCondLst>
                                  <p:childTnLst>
                                    <p:anim calcmode="lin" valueType="num">
                                      <p:cBhvr additive="base">
                                        <p:cTn id="61" dur="500"/>
                                        <p:tgtEl>
                                          <p:spTgt spid="18"/>
                                        </p:tgtEl>
                                        <p:attrNameLst>
                                          <p:attrName>ppt_y</p:attrName>
                                        </p:attrNameLst>
                                      </p:cBhvr>
                                      <p:tavLst>
                                        <p:tav tm="0">
                                          <p:val>
                                            <p:strVal val="#ppt_y"/>
                                          </p:val>
                                        </p:tav>
                                        <p:tav tm="100000">
                                          <p:val>
                                            <p:strVal val="#ppt_y-#ppt_h*1.125000"/>
                                          </p:val>
                                        </p:tav>
                                      </p:tavLst>
                                    </p:anim>
                                    <p:animEffect transition="out" filter="wipe(up)">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2" presetClass="exit" presetSubtype="4" fill="hold" grpId="1" nodeType="withEffect">
                                  <p:stCondLst>
                                    <p:cond delay="0"/>
                                  </p:stCondLst>
                                  <p:childTnLst>
                                    <p:anim calcmode="lin" valueType="num">
                                      <p:cBhvr additive="base">
                                        <p:cTn id="78" dur="500"/>
                                        <p:tgtEl>
                                          <p:spTgt spid="13"/>
                                        </p:tgtEl>
                                        <p:attrNameLst>
                                          <p:attrName>ppt_y</p:attrName>
                                        </p:attrNameLst>
                                      </p:cBhvr>
                                      <p:tavLst>
                                        <p:tav tm="0">
                                          <p:val>
                                            <p:strVal val="#ppt_y"/>
                                          </p:val>
                                        </p:tav>
                                        <p:tav tm="100000">
                                          <p:val>
                                            <p:strVal val="#ppt_y+#ppt_h*1.125000"/>
                                          </p:val>
                                        </p:tav>
                                      </p:tavLst>
                                    </p:anim>
                                    <p:animEffect transition="out" filter="wipe(down)">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par>
                                <p:cTn id="81" presetID="12" presetClass="exit" presetSubtype="4" fill="hold" grpId="1" nodeType="withEffect">
                                  <p:stCondLst>
                                    <p:cond delay="0"/>
                                  </p:stCondLst>
                                  <p:childTnLst>
                                    <p:anim calcmode="lin" valueType="num">
                                      <p:cBhvr additive="base">
                                        <p:cTn id="82" dur="500"/>
                                        <p:tgtEl>
                                          <p:spTgt spid="14"/>
                                        </p:tgtEl>
                                        <p:attrNameLst>
                                          <p:attrName>ppt_y</p:attrName>
                                        </p:attrNameLst>
                                      </p:cBhvr>
                                      <p:tavLst>
                                        <p:tav tm="0">
                                          <p:val>
                                            <p:strVal val="#ppt_y"/>
                                          </p:val>
                                        </p:tav>
                                        <p:tav tm="100000">
                                          <p:val>
                                            <p:strVal val="#ppt_y+#ppt_h*1.125000"/>
                                          </p:val>
                                        </p:tav>
                                      </p:tavLst>
                                    </p:anim>
                                    <p:animEffect transition="out" filter="wipe(down)">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par>
                                <p:cTn id="85" presetID="12" presetClass="exit" presetSubtype="4" fill="hold" grpId="1" nodeType="withEffect">
                                  <p:stCondLst>
                                    <p:cond delay="0"/>
                                  </p:stCondLst>
                                  <p:childTnLst>
                                    <p:anim calcmode="lin" valueType="num">
                                      <p:cBhvr additive="base">
                                        <p:cTn id="86" dur="500"/>
                                        <p:tgtEl>
                                          <p:spTgt spid="15"/>
                                        </p:tgtEl>
                                        <p:attrNameLst>
                                          <p:attrName>ppt_y</p:attrName>
                                        </p:attrNameLst>
                                      </p:cBhvr>
                                      <p:tavLst>
                                        <p:tav tm="0">
                                          <p:val>
                                            <p:strVal val="#ppt_y"/>
                                          </p:val>
                                        </p:tav>
                                        <p:tav tm="100000">
                                          <p:val>
                                            <p:strVal val="#ppt_y+#ppt_h*1.125000"/>
                                          </p:val>
                                        </p:tav>
                                      </p:tavLst>
                                    </p:anim>
                                    <p:animEffect transition="out" filter="wipe(down)">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2" presetClass="exit" presetSubtype="4" fill="hold" grpId="1" nodeType="withEffect">
                                  <p:stCondLst>
                                    <p:cond delay="0"/>
                                  </p:stCondLst>
                                  <p:childTnLst>
                                    <p:anim calcmode="lin" valueType="num">
                                      <p:cBhvr additive="base">
                                        <p:cTn id="90" dur="500"/>
                                        <p:tgtEl>
                                          <p:spTgt spid="16"/>
                                        </p:tgtEl>
                                        <p:attrNameLst>
                                          <p:attrName>ppt_y</p:attrName>
                                        </p:attrNameLst>
                                      </p:cBhvr>
                                      <p:tavLst>
                                        <p:tav tm="0">
                                          <p:val>
                                            <p:strVal val="#ppt_y"/>
                                          </p:val>
                                        </p:tav>
                                        <p:tav tm="100000">
                                          <p:val>
                                            <p:strVal val="#ppt_y+#ppt_h*1.125000"/>
                                          </p:val>
                                        </p:tav>
                                      </p:tavLst>
                                    </p:anim>
                                    <p:animEffect transition="out" filter="wipe(down)">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1" grpId="1" animBg="1"/>
      <p:bldP spid="23" grpId="0" animBg="1"/>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5AE69-188F-D9B3-5992-815A019B39ED}"/>
              </a:ext>
            </a:extLst>
          </p:cNvPr>
          <p:cNvSpPr txBox="1"/>
          <p:nvPr/>
        </p:nvSpPr>
        <p:spPr>
          <a:xfrm>
            <a:off x="4761036" y="486797"/>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Variables</a:t>
            </a:r>
          </a:p>
        </p:txBody>
      </p:sp>
      <p:sp>
        <p:nvSpPr>
          <p:cNvPr id="2" name="TextBox 1">
            <a:extLst>
              <a:ext uri="{FF2B5EF4-FFF2-40B4-BE49-F238E27FC236}">
                <a16:creationId xmlns:a16="http://schemas.microsoft.com/office/drawing/2014/main" id="{699CFFD4-5B1F-1833-C84B-7DB8A31D659A}"/>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Data Sources</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9" name="TextBox 8">
            <a:extLst>
              <a:ext uri="{FF2B5EF4-FFF2-40B4-BE49-F238E27FC236}">
                <a16:creationId xmlns:a16="http://schemas.microsoft.com/office/drawing/2014/main" id="{BE928BE1-6DC3-0B4A-B0E2-4CE86B56664E}"/>
              </a:ext>
            </a:extLst>
          </p:cNvPr>
          <p:cNvSpPr txBox="1"/>
          <p:nvPr/>
        </p:nvSpPr>
        <p:spPr>
          <a:xfrm>
            <a:off x="2131029" y="1074778"/>
            <a:ext cx="7734538" cy="2564162"/>
          </a:xfrm>
          <a:prstGeom prst="rect">
            <a:avLst/>
          </a:prstGeom>
        </p:spPr>
        <p:txBody>
          <a:bodyPr vert="horz" lIns="91440" tIns="45720" rIns="91440" bIns="45720" rtlCol="0">
            <a:noAutofit/>
          </a:bodyPr>
          <a:lstStyle/>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Precipitation</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Evapotranspiration</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Soil Volumetric Water Content</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Bulk Density</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Soil texture A Horizon</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Soil Organic Carbon</a:t>
            </a:r>
          </a:p>
        </p:txBody>
      </p:sp>
      <p:sp>
        <p:nvSpPr>
          <p:cNvPr id="10" name="TextBox 9">
            <a:extLst>
              <a:ext uri="{FF2B5EF4-FFF2-40B4-BE49-F238E27FC236}">
                <a16:creationId xmlns:a16="http://schemas.microsoft.com/office/drawing/2014/main" id="{BC2E9994-1EFA-F30A-D17C-ED0E18C40985}"/>
              </a:ext>
            </a:extLst>
          </p:cNvPr>
          <p:cNvSpPr txBox="1"/>
          <p:nvPr/>
        </p:nvSpPr>
        <p:spPr>
          <a:xfrm>
            <a:off x="3879635" y="4181414"/>
            <a:ext cx="4432728"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Estimated Parameters</a:t>
            </a:r>
          </a:p>
          <a:p>
            <a:pPr algn="ctr">
              <a:lnSpc>
                <a:spcPct val="90000"/>
              </a:lnSpc>
              <a:spcBef>
                <a:spcPct val="0"/>
              </a:spcBef>
              <a:spcAft>
                <a:spcPts val="600"/>
              </a:spcAft>
            </a:pPr>
            <a:endParaRPr lang="en-US" sz="3200" dirty="0">
              <a:solidFill>
                <a:schemeClr val="tx1">
                  <a:lumMod val="85000"/>
                  <a:lumOff val="1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E39FA312-AC2D-93A2-2111-87E8C4B75C2B}"/>
              </a:ext>
            </a:extLst>
          </p:cNvPr>
          <p:cNvSpPr txBox="1"/>
          <p:nvPr/>
        </p:nvSpPr>
        <p:spPr>
          <a:xfrm>
            <a:off x="2131029" y="4858126"/>
            <a:ext cx="7734538" cy="1615549"/>
          </a:xfrm>
          <a:prstGeom prst="rect">
            <a:avLst/>
          </a:prstGeom>
        </p:spPr>
        <p:txBody>
          <a:bodyPr vert="horz" lIns="91440" tIns="45720" rIns="91440" bIns="45720" rtlCol="0">
            <a:noAutofit/>
          </a:bodyPr>
          <a:lstStyle/>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Porosity</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VWC at saturation</a:t>
            </a:r>
          </a:p>
          <a:p>
            <a:pPr marL="285750" indent="-285750">
              <a:spcBef>
                <a:spcPts val="1000"/>
              </a:spcBef>
              <a:buClr>
                <a:schemeClr val="accent1"/>
              </a:buClr>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VWC at field capacity</a:t>
            </a:r>
          </a:p>
        </p:txBody>
      </p:sp>
    </p:spTree>
    <p:extLst>
      <p:ext uri="{BB962C8B-B14F-4D97-AF65-F5344CB8AC3E}">
        <p14:creationId xmlns:p14="http://schemas.microsoft.com/office/powerpoint/2010/main" val="9380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5AE69-188F-D9B3-5992-815A019B39ED}"/>
              </a:ext>
            </a:extLst>
          </p:cNvPr>
          <p:cNvSpPr txBox="1"/>
          <p:nvPr/>
        </p:nvSpPr>
        <p:spPr>
          <a:xfrm>
            <a:off x="4761036" y="486797"/>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Precipitation</a:t>
            </a:r>
          </a:p>
        </p:txBody>
      </p:sp>
      <p:pic>
        <p:nvPicPr>
          <p:cNvPr id="1026" name="Picture 2" descr="NASA POWER | Prediction Of Worldwide Energy Resources">
            <a:extLst>
              <a:ext uri="{FF2B5EF4-FFF2-40B4-BE49-F238E27FC236}">
                <a16:creationId xmlns:a16="http://schemas.microsoft.com/office/drawing/2014/main" id="{2D05F34F-010A-F47B-FA43-544AD655F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896" y="1382875"/>
            <a:ext cx="2209800" cy="2066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CF5F5B-6D4D-5E7C-8D2C-E3F8328F12C7}"/>
              </a:ext>
            </a:extLst>
          </p:cNvPr>
          <p:cNvSpPr txBox="1"/>
          <p:nvPr/>
        </p:nvSpPr>
        <p:spPr>
          <a:xfrm>
            <a:off x="8090593" y="3813639"/>
            <a:ext cx="4228407" cy="490640"/>
          </a:xfrm>
          <a:prstGeom prst="rect">
            <a:avLst/>
          </a:prstGeom>
        </p:spPr>
        <p:txBody>
          <a:bodyPr vert="horz" lIns="91440" tIns="45720" rIns="91440" bIns="45720" rtlCol="0" anchor="t">
            <a:normAutofit fontScale="25000" lnSpcReduction="20000"/>
          </a:bodyPr>
          <a:lstStyle/>
          <a:p>
            <a:pPr algn="ctr">
              <a:lnSpc>
                <a:spcPct val="90000"/>
              </a:lnSpc>
              <a:spcBef>
                <a:spcPct val="0"/>
              </a:spcBef>
              <a:spcAft>
                <a:spcPts val="600"/>
              </a:spcAft>
            </a:pP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Nasa Power</a:t>
            </a:r>
          </a:p>
          <a:p>
            <a:pPr algn="ctr">
              <a:lnSpc>
                <a:spcPct val="90000"/>
              </a:lnSpc>
              <a:spcBef>
                <a:spcPct val="0"/>
              </a:spcBef>
              <a:spcAft>
                <a:spcPts val="600"/>
              </a:spcAft>
            </a:pP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Variable:</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PRECTOTCORR</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Units:</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mm/day</a:t>
            </a:r>
            <a:endParaRPr lang="en-US" sz="9600" b="1"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Temporal resolution:</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Daily</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Date:</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2023-1-1 – 2023-8-31</a:t>
            </a:r>
          </a:p>
          <a:p>
            <a:pPr>
              <a:lnSpc>
                <a:spcPct val="90000"/>
              </a:lnSpc>
              <a:spcBef>
                <a:spcPct val="0"/>
              </a:spcBef>
              <a:spcAft>
                <a:spcPts val="600"/>
              </a:spcAft>
            </a:pPr>
            <a:endParaRPr lang="en-US" sz="2400" dirty="0">
              <a:solidFill>
                <a:schemeClr val="tx1">
                  <a:lumMod val="85000"/>
                  <a:lumOff val="15000"/>
                </a:schemeClr>
              </a:solidFill>
              <a:latin typeface="+mj-lt"/>
              <a:ea typeface="+mj-ea"/>
              <a:cs typeface="+mj-cs"/>
            </a:endParaRPr>
          </a:p>
        </p:txBody>
      </p:sp>
      <p:sp>
        <p:nvSpPr>
          <p:cNvPr id="2" name="TextBox 1">
            <a:extLst>
              <a:ext uri="{FF2B5EF4-FFF2-40B4-BE49-F238E27FC236}">
                <a16:creationId xmlns:a16="http://schemas.microsoft.com/office/drawing/2014/main" id="{8DE3057A-9E8B-B3BF-14DC-49314B30C4F8}"/>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Data Sources</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pic>
        <p:nvPicPr>
          <p:cNvPr id="7" name="Picture 6" descr="A map of the united states&#10;&#10;Description automatically generated">
            <a:extLst>
              <a:ext uri="{FF2B5EF4-FFF2-40B4-BE49-F238E27FC236}">
                <a16:creationId xmlns:a16="http://schemas.microsoft.com/office/drawing/2014/main" id="{F8895169-CEFF-1805-2F57-115155C38816}"/>
              </a:ext>
            </a:extLst>
          </p:cNvPr>
          <p:cNvPicPr>
            <a:picLocks noChangeAspect="1"/>
          </p:cNvPicPr>
          <p:nvPr/>
        </p:nvPicPr>
        <p:blipFill>
          <a:blip r:embed="rId3"/>
          <a:stretch>
            <a:fillRect/>
          </a:stretch>
        </p:blipFill>
        <p:spPr>
          <a:xfrm>
            <a:off x="252626" y="1265662"/>
            <a:ext cx="7697564" cy="5442611"/>
          </a:xfrm>
          <a:prstGeom prst="rect">
            <a:avLst/>
          </a:prstGeom>
        </p:spPr>
      </p:pic>
    </p:spTree>
    <p:extLst>
      <p:ext uri="{BB962C8B-B14F-4D97-AF65-F5344CB8AC3E}">
        <p14:creationId xmlns:p14="http://schemas.microsoft.com/office/powerpoint/2010/main" val="28888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5AE69-188F-D9B3-5992-815A019B39ED}"/>
              </a:ext>
            </a:extLst>
          </p:cNvPr>
          <p:cNvSpPr txBox="1"/>
          <p:nvPr/>
        </p:nvSpPr>
        <p:spPr>
          <a:xfrm>
            <a:off x="3896435" y="194333"/>
            <a:ext cx="3862109"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Evapotranspiration</a:t>
            </a:r>
          </a:p>
        </p:txBody>
      </p:sp>
      <p:sp>
        <p:nvSpPr>
          <p:cNvPr id="6" name="TextBox 5">
            <a:extLst>
              <a:ext uri="{FF2B5EF4-FFF2-40B4-BE49-F238E27FC236}">
                <a16:creationId xmlns:a16="http://schemas.microsoft.com/office/drawing/2014/main" id="{39CF5F5B-6D4D-5E7C-8D2C-E3F8328F12C7}"/>
              </a:ext>
            </a:extLst>
          </p:cNvPr>
          <p:cNvSpPr txBox="1"/>
          <p:nvPr/>
        </p:nvSpPr>
        <p:spPr>
          <a:xfrm>
            <a:off x="8027093" y="3839039"/>
            <a:ext cx="4228407" cy="490640"/>
          </a:xfrm>
          <a:prstGeom prst="rect">
            <a:avLst/>
          </a:prstGeom>
        </p:spPr>
        <p:txBody>
          <a:bodyPr vert="horz" lIns="91440" tIns="45720" rIns="91440" bIns="45720" rtlCol="0" anchor="t">
            <a:normAutofit fontScale="25000" lnSpcReduction="20000"/>
          </a:bodyPr>
          <a:lstStyle/>
          <a:p>
            <a:pPr algn="ctr">
              <a:lnSpc>
                <a:spcPct val="90000"/>
              </a:lnSpc>
              <a:spcBef>
                <a:spcPct val="0"/>
              </a:spcBef>
              <a:spcAft>
                <a:spcPts val="600"/>
              </a:spcAft>
            </a:pP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Google Earth Engine</a:t>
            </a:r>
          </a:p>
          <a:p>
            <a:pPr algn="ctr">
              <a:lnSpc>
                <a:spcPct val="90000"/>
              </a:lnSpc>
              <a:spcBef>
                <a:spcPct val="0"/>
              </a:spcBef>
              <a:spcAft>
                <a:spcPts val="600"/>
              </a:spcAft>
            </a:pP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Collection: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MOD16A2</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Units:</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kg/m</a:t>
            </a:r>
            <a:r>
              <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rPr>
              <a:t>2</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8day</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Temporal resolution:</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8 days</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Date:</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9600" dirty="0">
                <a:solidFill>
                  <a:schemeClr val="tx1">
                    <a:lumMod val="85000"/>
                    <a:lumOff val="15000"/>
                  </a:schemeClr>
                </a:solidFill>
                <a:latin typeface="Arial" panose="020B0604020202020204" pitchFamily="34" charset="0"/>
                <a:cs typeface="Arial" panose="020B0604020202020204" pitchFamily="34" charset="0"/>
              </a:rPr>
              <a:t>2023-1-1 – 2023-8-31</a:t>
            </a: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Preprocessing:</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Linear interpolation –&gt; Daily</a:t>
            </a:r>
          </a:p>
          <a:p>
            <a:pPr>
              <a:lnSpc>
                <a:spcPct val="90000"/>
              </a:lnSpc>
              <a:spcBef>
                <a:spcPct val="0"/>
              </a:spcBef>
              <a:spcAft>
                <a:spcPts val="600"/>
              </a:spcAft>
            </a:pPr>
            <a:endParaRPr lang="en-US" sz="2400" dirty="0">
              <a:solidFill>
                <a:schemeClr val="tx1">
                  <a:lumMod val="85000"/>
                  <a:lumOff val="15000"/>
                </a:schemeClr>
              </a:solidFill>
              <a:latin typeface="+mj-lt"/>
              <a:ea typeface="+mj-ea"/>
              <a:cs typeface="+mj-cs"/>
            </a:endParaRPr>
          </a:p>
        </p:txBody>
      </p:sp>
      <p:pic>
        <p:nvPicPr>
          <p:cNvPr id="2" name="Picture 1">
            <a:extLst>
              <a:ext uri="{FF2B5EF4-FFF2-40B4-BE49-F238E27FC236}">
                <a16:creationId xmlns:a16="http://schemas.microsoft.com/office/drawing/2014/main" id="{F7067862-22FA-5CFC-7CAF-BBC156CA0202}"/>
              </a:ext>
            </a:extLst>
          </p:cNvPr>
          <p:cNvPicPr>
            <a:picLocks noChangeAspect="1"/>
          </p:cNvPicPr>
          <p:nvPr/>
        </p:nvPicPr>
        <p:blipFill>
          <a:blip r:embed="rId2"/>
          <a:stretch>
            <a:fillRect/>
          </a:stretch>
        </p:blipFill>
        <p:spPr>
          <a:xfrm>
            <a:off x="8913148" y="1189903"/>
            <a:ext cx="2190750" cy="2085975"/>
          </a:xfrm>
          <a:prstGeom prst="rect">
            <a:avLst/>
          </a:prstGeom>
        </p:spPr>
      </p:pic>
      <p:pic>
        <p:nvPicPr>
          <p:cNvPr id="7" name="Picture 6" descr="A map of a region&#10;&#10;Description automatically generated with medium confidence">
            <a:extLst>
              <a:ext uri="{FF2B5EF4-FFF2-40B4-BE49-F238E27FC236}">
                <a16:creationId xmlns:a16="http://schemas.microsoft.com/office/drawing/2014/main" id="{22CE4FA5-F7C2-A4CD-18AA-B8D2C3CD1DC7}"/>
              </a:ext>
            </a:extLst>
          </p:cNvPr>
          <p:cNvPicPr>
            <a:picLocks noChangeAspect="1"/>
          </p:cNvPicPr>
          <p:nvPr/>
        </p:nvPicPr>
        <p:blipFill>
          <a:blip r:embed="rId3"/>
          <a:stretch>
            <a:fillRect/>
          </a:stretch>
        </p:blipFill>
        <p:spPr>
          <a:xfrm>
            <a:off x="249636" y="1334809"/>
            <a:ext cx="7777457" cy="5499100"/>
          </a:xfrm>
          <a:prstGeom prst="rect">
            <a:avLst/>
          </a:prstGeom>
        </p:spPr>
      </p:pic>
      <p:sp>
        <p:nvSpPr>
          <p:cNvPr id="3" name="TextBox 2">
            <a:extLst>
              <a:ext uri="{FF2B5EF4-FFF2-40B4-BE49-F238E27FC236}">
                <a16:creationId xmlns:a16="http://schemas.microsoft.com/office/drawing/2014/main" id="{5181ECD1-C3B1-2342-A5C8-D544D1538C2B}"/>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Data Sources</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4929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5AE69-188F-D9B3-5992-815A019B39ED}"/>
              </a:ext>
            </a:extLst>
          </p:cNvPr>
          <p:cNvSpPr txBox="1"/>
          <p:nvPr/>
        </p:nvSpPr>
        <p:spPr>
          <a:xfrm>
            <a:off x="3575878" y="320543"/>
            <a:ext cx="5040243"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Soil Volumetric Water Content</a:t>
            </a:r>
          </a:p>
        </p:txBody>
      </p:sp>
      <p:pic>
        <p:nvPicPr>
          <p:cNvPr id="8" name="Picture 7">
            <a:extLst>
              <a:ext uri="{FF2B5EF4-FFF2-40B4-BE49-F238E27FC236}">
                <a16:creationId xmlns:a16="http://schemas.microsoft.com/office/drawing/2014/main" id="{F6AF7791-394C-94F9-44A1-498CD8A9AB08}"/>
              </a:ext>
            </a:extLst>
          </p:cNvPr>
          <p:cNvPicPr>
            <a:picLocks noChangeAspect="1"/>
          </p:cNvPicPr>
          <p:nvPr/>
        </p:nvPicPr>
        <p:blipFill>
          <a:blip r:embed="rId2"/>
          <a:stretch>
            <a:fillRect/>
          </a:stretch>
        </p:blipFill>
        <p:spPr>
          <a:xfrm>
            <a:off x="8027092" y="1736726"/>
            <a:ext cx="3643056" cy="910764"/>
          </a:xfrm>
          <a:prstGeom prst="rect">
            <a:avLst/>
          </a:prstGeom>
        </p:spPr>
      </p:pic>
      <p:sp>
        <p:nvSpPr>
          <p:cNvPr id="13" name="TextBox 12">
            <a:extLst>
              <a:ext uri="{FF2B5EF4-FFF2-40B4-BE49-F238E27FC236}">
                <a16:creationId xmlns:a16="http://schemas.microsoft.com/office/drawing/2014/main" id="{6FA4EA8D-0C27-BCAB-58C5-0F14146CC0D7}"/>
              </a:ext>
            </a:extLst>
          </p:cNvPr>
          <p:cNvSpPr txBox="1"/>
          <p:nvPr/>
        </p:nvSpPr>
        <p:spPr>
          <a:xfrm>
            <a:off x="7734418" y="3183680"/>
            <a:ext cx="4228407" cy="490640"/>
          </a:xfrm>
          <a:prstGeom prst="rect">
            <a:avLst/>
          </a:prstGeom>
        </p:spPr>
        <p:txBody>
          <a:bodyPr vert="horz" lIns="91440" tIns="45720" rIns="91440" bIns="45720" rtlCol="0" anchor="t">
            <a:normAutofit fontScale="25000" lnSpcReduction="20000"/>
          </a:bodyPr>
          <a:lstStyle/>
          <a:p>
            <a:pPr algn="ctr">
              <a:lnSpc>
                <a:spcPct val="90000"/>
              </a:lnSpc>
              <a:spcBef>
                <a:spcPct val="0"/>
              </a:spcBef>
              <a:spcAft>
                <a:spcPts val="600"/>
              </a:spcAft>
            </a:pP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Crop-CASMA</a:t>
            </a:r>
          </a:p>
          <a:p>
            <a:pPr algn="ctr">
              <a:lnSpc>
                <a:spcPct val="90000"/>
              </a:lnSpc>
              <a:spcBef>
                <a:spcPct val="0"/>
              </a:spcBef>
              <a:spcAft>
                <a:spcPts val="600"/>
              </a:spcAft>
            </a:pP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Collection: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SMAP 9 Km Top 5cm</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Units: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cm</a:t>
            </a:r>
            <a:r>
              <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rPr>
              <a:t>3</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/cm</a:t>
            </a:r>
            <a:r>
              <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rPr>
              <a:t>3</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Temporal resolution:</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Daily</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Date:</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a:t>
            </a:r>
            <a:r>
              <a:rPr lang="en-US" sz="9600" dirty="0">
                <a:solidFill>
                  <a:schemeClr val="tx1">
                    <a:lumMod val="85000"/>
                    <a:lumOff val="15000"/>
                  </a:schemeClr>
                </a:solidFill>
                <a:latin typeface="Arial" panose="020B0604020202020204" pitchFamily="34" charset="0"/>
                <a:cs typeface="Arial" panose="020B0604020202020204" pitchFamily="34" charset="0"/>
              </a:rPr>
              <a:t>2023-1-1 – 2023-8-31</a:t>
            </a: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Script:</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Dr. Leo Bastos</a:t>
            </a:r>
          </a:p>
        </p:txBody>
      </p:sp>
      <p:pic>
        <p:nvPicPr>
          <p:cNvPr id="17" name="Picture 16">
            <a:extLst>
              <a:ext uri="{FF2B5EF4-FFF2-40B4-BE49-F238E27FC236}">
                <a16:creationId xmlns:a16="http://schemas.microsoft.com/office/drawing/2014/main" id="{BC489DC2-7D33-25E4-78EB-DC59B6EB7042}"/>
              </a:ext>
            </a:extLst>
          </p:cNvPr>
          <p:cNvPicPr>
            <a:picLocks noChangeAspect="1"/>
          </p:cNvPicPr>
          <p:nvPr/>
        </p:nvPicPr>
        <p:blipFill>
          <a:blip r:embed="rId3"/>
          <a:stretch>
            <a:fillRect/>
          </a:stretch>
        </p:blipFill>
        <p:spPr>
          <a:xfrm>
            <a:off x="229175" y="1427337"/>
            <a:ext cx="7185777" cy="5328458"/>
          </a:xfrm>
          <a:prstGeom prst="rect">
            <a:avLst/>
          </a:prstGeom>
        </p:spPr>
      </p:pic>
      <p:sp>
        <p:nvSpPr>
          <p:cNvPr id="2" name="TextBox 1">
            <a:extLst>
              <a:ext uri="{FF2B5EF4-FFF2-40B4-BE49-F238E27FC236}">
                <a16:creationId xmlns:a16="http://schemas.microsoft.com/office/drawing/2014/main" id="{DFF4618E-36C5-5DC5-E2D0-884D3678D5AC}"/>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Data Sources</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31952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5AE69-188F-D9B3-5992-815A019B39ED}"/>
              </a:ext>
            </a:extLst>
          </p:cNvPr>
          <p:cNvSpPr txBox="1"/>
          <p:nvPr/>
        </p:nvSpPr>
        <p:spPr>
          <a:xfrm>
            <a:off x="4761036" y="486797"/>
            <a:ext cx="2669927" cy="49064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3200" dirty="0">
                <a:solidFill>
                  <a:schemeClr val="tx1">
                    <a:lumMod val="85000"/>
                    <a:lumOff val="15000"/>
                  </a:schemeClr>
                </a:solidFill>
                <a:latin typeface="Arial" panose="020B0604020202020204" pitchFamily="34" charset="0"/>
                <a:ea typeface="+mj-ea"/>
                <a:cs typeface="Arial" panose="020B0604020202020204" pitchFamily="34" charset="0"/>
              </a:rPr>
              <a:t>Soil</a:t>
            </a:r>
          </a:p>
        </p:txBody>
      </p:sp>
      <p:sp>
        <p:nvSpPr>
          <p:cNvPr id="6" name="TextBox 5">
            <a:extLst>
              <a:ext uri="{FF2B5EF4-FFF2-40B4-BE49-F238E27FC236}">
                <a16:creationId xmlns:a16="http://schemas.microsoft.com/office/drawing/2014/main" id="{39CF5F5B-6D4D-5E7C-8D2C-E3F8328F12C7}"/>
              </a:ext>
            </a:extLst>
          </p:cNvPr>
          <p:cNvSpPr txBox="1"/>
          <p:nvPr/>
        </p:nvSpPr>
        <p:spPr>
          <a:xfrm>
            <a:off x="8031281" y="2656643"/>
            <a:ext cx="4228407" cy="490640"/>
          </a:xfrm>
          <a:prstGeom prst="rect">
            <a:avLst/>
          </a:prstGeom>
        </p:spPr>
        <p:txBody>
          <a:bodyPr vert="horz" lIns="91440" tIns="45720" rIns="91440" bIns="45720" rtlCol="0" anchor="t">
            <a:normAutofit fontScale="25000" lnSpcReduction="20000"/>
          </a:bodyPr>
          <a:lstStyle/>
          <a:p>
            <a:pPr algn="ctr">
              <a:lnSpc>
                <a:spcPct val="90000"/>
              </a:lnSpc>
              <a:spcBef>
                <a:spcPct val="0"/>
              </a:spcBef>
              <a:spcAft>
                <a:spcPts val="600"/>
              </a:spcAft>
            </a:pP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USDA: Web Soil Survey</a:t>
            </a:r>
          </a:p>
          <a:p>
            <a:pPr algn="ctr">
              <a:lnSpc>
                <a:spcPct val="90000"/>
              </a:lnSpc>
              <a:spcBef>
                <a:spcPct val="0"/>
              </a:spcBef>
              <a:spcAft>
                <a:spcPts val="600"/>
              </a:spcAft>
            </a:pPr>
            <a:endParaRPr lang="en-US" sz="96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Variables: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Bulk Density, Soil texture A Horizon and Soil Organic Carbon</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Units:</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kg/m</a:t>
            </a:r>
            <a:r>
              <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rPr>
              <a:t>2</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 </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Snapshot: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September 2023</a:t>
            </a:r>
          </a:p>
          <a:p>
            <a:pPr>
              <a:lnSpc>
                <a:spcPct val="90000"/>
              </a:lnSpc>
              <a:spcBef>
                <a:spcPct val="0"/>
              </a:spcBef>
              <a:spcAft>
                <a:spcPts val="600"/>
              </a:spcAft>
            </a:pPr>
            <a:r>
              <a:rPr lang="en-US" sz="9600" b="1" dirty="0">
                <a:solidFill>
                  <a:schemeClr val="tx1">
                    <a:lumMod val="85000"/>
                    <a:lumOff val="15000"/>
                  </a:schemeClr>
                </a:solidFill>
                <a:latin typeface="Arial" panose="020B0604020202020204" pitchFamily="34" charset="0"/>
                <a:ea typeface="+mj-ea"/>
                <a:cs typeface="Arial" panose="020B0604020202020204" pitchFamily="34" charset="0"/>
              </a:rPr>
              <a:t>Script: </a:t>
            </a:r>
            <a:r>
              <a:rPr lang="en-US" sz="9600" dirty="0">
                <a:solidFill>
                  <a:schemeClr val="tx1">
                    <a:lumMod val="85000"/>
                    <a:lumOff val="15000"/>
                  </a:schemeClr>
                </a:solidFill>
                <a:latin typeface="Arial" panose="020B0604020202020204" pitchFamily="34" charset="0"/>
                <a:ea typeface="+mj-ea"/>
                <a:cs typeface="Arial" panose="020B0604020202020204" pitchFamily="34" charset="0"/>
              </a:rPr>
              <a:t>D. E. </a:t>
            </a:r>
            <a:r>
              <a:rPr lang="en-US" sz="9600" dirty="0" err="1">
                <a:solidFill>
                  <a:schemeClr val="tx1">
                    <a:lumMod val="85000"/>
                    <a:lumOff val="15000"/>
                  </a:schemeClr>
                </a:solidFill>
                <a:latin typeface="Arial" panose="020B0604020202020204" pitchFamily="34" charset="0"/>
                <a:ea typeface="+mj-ea"/>
                <a:cs typeface="Arial" panose="020B0604020202020204" pitchFamily="34" charset="0"/>
              </a:rPr>
              <a:t>Beaudette</a:t>
            </a:r>
            <a:endPar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sz="10400" baseline="300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sz="9600" baseline="30000"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sz="9600" b="1" dirty="0">
              <a:solidFill>
                <a:schemeClr val="tx1">
                  <a:lumMod val="85000"/>
                  <a:lumOff val="15000"/>
                </a:schemeClr>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sz="2400" dirty="0">
              <a:solidFill>
                <a:schemeClr val="tx1">
                  <a:lumMod val="85000"/>
                  <a:lumOff val="15000"/>
                </a:schemeClr>
              </a:solidFill>
              <a:latin typeface="+mj-lt"/>
              <a:ea typeface="+mj-ea"/>
              <a:cs typeface="+mj-cs"/>
            </a:endParaRPr>
          </a:p>
        </p:txBody>
      </p:sp>
      <p:pic>
        <p:nvPicPr>
          <p:cNvPr id="4" name="Picture 3">
            <a:extLst>
              <a:ext uri="{FF2B5EF4-FFF2-40B4-BE49-F238E27FC236}">
                <a16:creationId xmlns:a16="http://schemas.microsoft.com/office/drawing/2014/main" id="{E97D1B8F-8BE4-16E9-D363-216C14CA8EB5}"/>
              </a:ext>
            </a:extLst>
          </p:cNvPr>
          <p:cNvPicPr>
            <a:picLocks noChangeAspect="1"/>
          </p:cNvPicPr>
          <p:nvPr/>
        </p:nvPicPr>
        <p:blipFill>
          <a:blip r:embed="rId2"/>
          <a:stretch>
            <a:fillRect/>
          </a:stretch>
        </p:blipFill>
        <p:spPr>
          <a:xfrm>
            <a:off x="8373835" y="1440078"/>
            <a:ext cx="3543300" cy="1038225"/>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C998B295-D27C-FA73-D27A-D086F661FA67}"/>
              </a:ext>
            </a:extLst>
          </p:cNvPr>
          <p:cNvPicPr>
            <a:picLocks noChangeAspect="1"/>
          </p:cNvPicPr>
          <p:nvPr/>
        </p:nvPicPr>
        <p:blipFill>
          <a:blip r:embed="rId3"/>
          <a:stretch>
            <a:fillRect/>
          </a:stretch>
        </p:blipFill>
        <p:spPr>
          <a:xfrm>
            <a:off x="274865" y="1395457"/>
            <a:ext cx="7519011" cy="5316364"/>
          </a:xfrm>
          <a:prstGeom prst="rect">
            <a:avLst/>
          </a:prstGeom>
        </p:spPr>
      </p:pic>
      <p:sp>
        <p:nvSpPr>
          <p:cNvPr id="2" name="TextBox 1">
            <a:extLst>
              <a:ext uri="{FF2B5EF4-FFF2-40B4-BE49-F238E27FC236}">
                <a16:creationId xmlns:a16="http://schemas.microsoft.com/office/drawing/2014/main" id="{699CFFD4-5B1F-1833-C84B-7DB8A31D659A}"/>
              </a:ext>
            </a:extLst>
          </p:cNvPr>
          <p:cNvSpPr txBox="1"/>
          <p:nvPr/>
        </p:nvSpPr>
        <p:spPr>
          <a:xfrm>
            <a:off x="202204" y="149727"/>
            <a:ext cx="2392411" cy="341632"/>
          </a:xfrm>
          <a:prstGeom prst="rect">
            <a:avLst/>
          </a:prstGeom>
          <a:noFill/>
        </p:spPr>
        <p:txBody>
          <a:bodyPr wrap="square">
            <a:spAutoFit/>
          </a:bodyPr>
          <a:lstStyle/>
          <a:p>
            <a:pPr algn="ctr">
              <a:lnSpc>
                <a:spcPct val="90000"/>
              </a:lnSpc>
              <a:spcBef>
                <a:spcPct val="0"/>
              </a:spcBef>
              <a:spcAft>
                <a:spcPts val="600"/>
              </a:spcAft>
            </a:pPr>
            <a:r>
              <a:rPr lang="en-US" b="1" dirty="0">
                <a:solidFill>
                  <a:schemeClr val="tx1">
                    <a:lumMod val="85000"/>
                    <a:lumOff val="15000"/>
                  </a:schemeClr>
                </a:solidFill>
                <a:latin typeface="Arial" panose="020B0604020202020204" pitchFamily="34" charset="0"/>
                <a:ea typeface="+mj-ea"/>
                <a:cs typeface="Arial" panose="020B0604020202020204" pitchFamily="34" charset="0"/>
              </a:rPr>
              <a:t>Data Sources</a:t>
            </a:r>
            <a:endParaRPr lang="en-US" sz="1800" b="1" dirty="0">
              <a:solidFill>
                <a:schemeClr val="tx1">
                  <a:lumMod val="85000"/>
                  <a:lumOff val="1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8515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6B40A9BD254F4BA108BBEA6B411DF9" ma:contentTypeVersion="11" ma:contentTypeDescription="Create a new document." ma:contentTypeScope="" ma:versionID="4aa0490a2bdf8eae0a3e427e2520d371">
  <xsd:schema xmlns:xsd="http://www.w3.org/2001/XMLSchema" xmlns:xs="http://www.w3.org/2001/XMLSchema" xmlns:p="http://schemas.microsoft.com/office/2006/metadata/properties" xmlns:ns3="24328a49-cebd-43e2-a4b6-1ad1cf45b674" xmlns:ns4="2409ab3a-afb7-4786-b808-91e1cb3c2369" targetNamespace="http://schemas.microsoft.com/office/2006/metadata/properties" ma:root="true" ma:fieldsID="88f07196a45f5823ea161832c7c3507c" ns3:_="" ns4:_="">
    <xsd:import namespace="24328a49-cebd-43e2-a4b6-1ad1cf45b674"/>
    <xsd:import namespace="2409ab3a-afb7-4786-b808-91e1cb3c2369"/>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28a49-cebd-43e2-a4b6-1ad1cf45b6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09ab3a-afb7-4786-b808-91e1cb3c236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4328a49-cebd-43e2-a4b6-1ad1cf45b674" xsi:nil="true"/>
  </documentManagement>
</p:properties>
</file>

<file path=customXml/itemProps1.xml><?xml version="1.0" encoding="utf-8"?>
<ds:datastoreItem xmlns:ds="http://schemas.openxmlformats.org/officeDocument/2006/customXml" ds:itemID="{4F68C295-3546-4304-BD5A-B9560A0B4F06}">
  <ds:schemaRefs>
    <ds:schemaRef ds:uri="http://schemas.microsoft.com/sharepoint/v3/contenttype/forms"/>
  </ds:schemaRefs>
</ds:datastoreItem>
</file>

<file path=customXml/itemProps2.xml><?xml version="1.0" encoding="utf-8"?>
<ds:datastoreItem xmlns:ds="http://schemas.openxmlformats.org/officeDocument/2006/customXml" ds:itemID="{CA8E0A13-6ABF-4944-ACED-A2A7F2FB12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328a49-cebd-43e2-a4b6-1ad1cf45b674"/>
    <ds:schemaRef ds:uri="2409ab3a-afb7-4786-b808-91e1cb3c23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A6232A-3AAE-4776-9003-8BCED370BBB3}">
  <ds:schemaRefs>
    <ds:schemaRef ds:uri="http://purl.org/dc/dcmitype/"/>
    <ds:schemaRef ds:uri="http://schemas.microsoft.com/office/infopath/2007/PartnerControls"/>
    <ds:schemaRef ds:uri="24328a49-cebd-43e2-a4b6-1ad1cf45b674"/>
    <ds:schemaRef ds:uri="http://schemas.openxmlformats.org/package/2006/metadata/core-properties"/>
    <ds:schemaRef ds:uri="http://purl.org/dc/elements/1.1/"/>
    <ds:schemaRef ds:uri="http://schemas.microsoft.com/office/2006/documentManagement/types"/>
    <ds:schemaRef ds:uri="2409ab3a-afb7-4786-b808-91e1cb3c2369"/>
    <ds:schemaRef ds:uri="http://www.w3.org/XML/1998/namespace"/>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79c742c4-e61c-4fa5-be89-a3cb566a80d1}" enabled="0" method="" siteId="{79c742c4-e61c-4fa5-be89-a3cb566a80d1}" removed="1"/>
</clbl:labelList>
</file>

<file path=docProps/app.xml><?xml version="1.0" encoding="utf-8"?>
<Properties xmlns="http://schemas.openxmlformats.org/officeDocument/2006/extended-properties" xmlns:vt="http://schemas.openxmlformats.org/officeDocument/2006/docPropsVTypes">
  <Template>Wisp</Template>
  <TotalTime>1118</TotalTime>
  <Words>971</Words>
  <Application>Microsoft Office PowerPoint</Application>
  <PresentationFormat>Widescreen</PresentationFormat>
  <Paragraphs>176</Paragraphs>
  <Slides>18</Slides>
  <Notes>3</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18</vt:i4>
      </vt:variant>
    </vt:vector>
  </HeadingPairs>
  <TitlesOfParts>
    <vt:vector size="26" baseType="lpstr">
      <vt:lpstr>Arial</vt:lpstr>
      <vt:lpstr>Calibri</vt:lpstr>
      <vt:lpstr>Cambria Math</vt:lpstr>
      <vt:lpstr>Century Gothic</vt:lpstr>
      <vt:lpstr>Segoe UI</vt:lpstr>
      <vt:lpstr>Wingdings 3</vt:lpstr>
      <vt:lpstr>Wisp</vt:lpstr>
      <vt:lpstr>Grapher.Document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Della Lunga</dc:creator>
  <cp:lastModifiedBy>Igor Kuivjogi Fernandes</cp:lastModifiedBy>
  <cp:revision>67</cp:revision>
  <dcterms:created xsi:type="dcterms:W3CDTF">2023-10-15T22:14:04Z</dcterms:created>
  <dcterms:modified xsi:type="dcterms:W3CDTF">2023-10-31T15:43:40Z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70d0e1-5e3d-4557-a9f8-84d8494b9cc8_Enabled">
    <vt:lpwstr>true</vt:lpwstr>
  </property>
  <property fmtid="{D5CDD505-2E9C-101B-9397-08002B2CF9AE}" pid="3" name="MSIP_Label_0570d0e1-5e3d-4557-a9f8-84d8494b9cc8_SetDate">
    <vt:lpwstr>2023-10-25T20:25:29Z</vt:lpwstr>
  </property>
  <property fmtid="{D5CDD505-2E9C-101B-9397-08002B2CF9AE}" pid="4" name="MSIP_Label_0570d0e1-5e3d-4557-a9f8-84d8494b9cc8_Method">
    <vt:lpwstr>Standard</vt:lpwstr>
  </property>
  <property fmtid="{D5CDD505-2E9C-101B-9397-08002B2CF9AE}" pid="5" name="MSIP_Label_0570d0e1-5e3d-4557-a9f8-84d8494b9cc8_Name">
    <vt:lpwstr>Public Data</vt:lpwstr>
  </property>
  <property fmtid="{D5CDD505-2E9C-101B-9397-08002B2CF9AE}" pid="6" name="MSIP_Label_0570d0e1-5e3d-4557-a9f8-84d8494b9cc8_SiteId">
    <vt:lpwstr>174d954f-585e-40c3-ae1c-01ada5f26723</vt:lpwstr>
  </property>
  <property fmtid="{D5CDD505-2E9C-101B-9397-08002B2CF9AE}" pid="7" name="MSIP_Label_0570d0e1-5e3d-4557-a9f8-84d8494b9cc8_ActionId">
    <vt:lpwstr>7a09afda-d444-4c7d-a8b8-6a6a94ec38e4</vt:lpwstr>
  </property>
  <property fmtid="{D5CDD505-2E9C-101B-9397-08002B2CF9AE}" pid="8" name="MSIP_Label_0570d0e1-5e3d-4557-a9f8-84d8494b9cc8_ContentBits">
    <vt:lpwstr>0</vt:lpwstr>
  </property>
  <property fmtid="{D5CDD505-2E9C-101B-9397-08002B2CF9AE}" pid="9" name="ContentTypeId">
    <vt:lpwstr>0x010100576B40A9BD254F4BA108BBEA6B411DF9</vt:lpwstr>
  </property>
</Properties>
</file>